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7"/>
  </p:notesMasterIdLst>
  <p:handoutMasterIdLst>
    <p:handoutMasterId r:id="rId18"/>
  </p:handoutMasterIdLst>
  <p:sldIdLst>
    <p:sldId id="282" r:id="rId5"/>
    <p:sldId id="283" r:id="rId6"/>
    <p:sldId id="284" r:id="rId7"/>
    <p:sldId id="285" r:id="rId8"/>
    <p:sldId id="286" r:id="rId9"/>
    <p:sldId id="287" r:id="rId10"/>
    <p:sldId id="288" r:id="rId11"/>
    <p:sldId id="289" r:id="rId12"/>
    <p:sldId id="290" r:id="rId13"/>
    <p:sldId id="292" r:id="rId14"/>
    <p:sldId id="293" r:id="rId15"/>
    <p:sldId id="2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04465E-1894-4F7E-ACC4-D170506C96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CA3B077-4766-47F7-90B9-62C87D42E7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4DCFFB-E9A2-4113-8235-40B083B61C0C}" type="datetimeFigureOut">
              <a:rPr lang="en-GB" smtClean="0"/>
              <a:t>10/01/2022</a:t>
            </a:fld>
            <a:endParaRPr lang="en-GB"/>
          </a:p>
        </p:txBody>
      </p:sp>
      <p:sp>
        <p:nvSpPr>
          <p:cNvPr id="4" name="Footer Placeholder 3">
            <a:extLst>
              <a:ext uri="{FF2B5EF4-FFF2-40B4-BE49-F238E27FC236}">
                <a16:creationId xmlns:a16="http://schemas.microsoft.com/office/drawing/2014/main" id="{539EA53B-0F27-4EBB-B385-54DCE779F4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Owned by Dawn House School - not to be copied without permission</a:t>
            </a:r>
          </a:p>
        </p:txBody>
      </p:sp>
      <p:sp>
        <p:nvSpPr>
          <p:cNvPr id="5" name="Slide Number Placeholder 4">
            <a:extLst>
              <a:ext uri="{FF2B5EF4-FFF2-40B4-BE49-F238E27FC236}">
                <a16:creationId xmlns:a16="http://schemas.microsoft.com/office/drawing/2014/main" id="{252FEEFA-9D8F-4680-8525-2B6D17F206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62C309-3DD0-49A4-B3B4-FDD68AD69EA3}" type="slidenum">
              <a:rPr lang="en-GB" smtClean="0"/>
              <a:t>‹#›</a:t>
            </a:fld>
            <a:endParaRPr lang="en-GB"/>
          </a:p>
        </p:txBody>
      </p:sp>
    </p:spTree>
    <p:extLst>
      <p:ext uri="{BB962C8B-B14F-4D97-AF65-F5344CB8AC3E}">
        <p14:creationId xmlns:p14="http://schemas.microsoft.com/office/powerpoint/2010/main" val="16113587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9EFF3-8227-4D89-8DC5-2E02CEB8AC47}" type="datetimeFigureOut">
              <a:rPr lang="en-GB" smtClean="0"/>
              <a:t>10/01/2022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Owned by Dawn House School - not to be copied without permission</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AE1ABD-C4DA-4186-B83D-022A235C6DC6}" type="slidenum">
              <a:rPr lang="en-GB" smtClean="0"/>
              <a:t>‹#›</a:t>
            </a:fld>
            <a:endParaRPr lang="en-GB"/>
          </a:p>
        </p:txBody>
      </p:sp>
    </p:spTree>
    <p:extLst>
      <p:ext uri="{BB962C8B-B14F-4D97-AF65-F5344CB8AC3E}">
        <p14:creationId xmlns:p14="http://schemas.microsoft.com/office/powerpoint/2010/main" val="263678542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FFF9E99C-FE25-46F1-985D-21C4FFB418A1}" type="datetime1">
              <a:rPr lang="en-US" smtClean="0"/>
              <a:t>1/10/2022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r>
              <a:rPr lang="en-GB"/>
              <a:t>Owned by Dawn House School - not to be copied without permission</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641737-3AC1-4B60-AE56-6A0AC35F8DE1}" type="datetime1">
              <a:rPr lang="en-US" smtClean="0"/>
              <a:t>1/10/2022</a:t>
            </a:fld>
            <a:endParaRPr lang="en-US" dirty="0"/>
          </a:p>
        </p:txBody>
      </p:sp>
      <p:sp>
        <p:nvSpPr>
          <p:cNvPr id="5" name="Footer Placeholder 4"/>
          <p:cNvSpPr>
            <a:spLocks noGrp="1"/>
          </p:cNvSpPr>
          <p:nvPr>
            <p:ph type="ftr" sz="quarter" idx="11"/>
          </p:nvPr>
        </p:nvSpPr>
        <p:spPr/>
        <p:txBody>
          <a:bodyPr/>
          <a:lstStyle/>
          <a:p>
            <a:r>
              <a:rPr lang="en-GB"/>
              <a:t>Owned by Dawn House School - not to be copied without permission</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397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4BC471E7-6993-4215-A48C-6D3F6A3A2689}" type="datetime1">
              <a:rPr lang="en-US" smtClean="0"/>
              <a:t>1/10/2022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r>
              <a:rPr lang="en-GB"/>
              <a:t>Owned by Dawn House School - not to be copied without permission</a:t>
            </a:r>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368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3E100880-D7AD-4F75-82B5-804221F28514}" type="datetime1">
              <a:rPr lang="en-US" smtClean="0"/>
              <a:t>1/10/2022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GB"/>
              <a:t>Owned by Dawn House School - not to be copied without permission</a:t>
            </a:r>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511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CB51BE7B-03ED-44E3-B552-6DABEB878E1F}" type="datetime1">
              <a:rPr lang="en-US" smtClean="0"/>
              <a:t>1/10/2022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r>
              <a:rPr lang="en-GB"/>
              <a:t>Owned by Dawn House School - not to be copied without permission</a:t>
            </a:r>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38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35DF36-15BD-4A19-A29D-601EB6A05C8A}" type="datetime1">
              <a:rPr lang="en-US" smtClean="0"/>
              <a:t>1/10/2022</a:t>
            </a:fld>
            <a:endParaRPr lang="en-US" dirty="0"/>
          </a:p>
        </p:txBody>
      </p:sp>
      <p:sp>
        <p:nvSpPr>
          <p:cNvPr id="6" name="Footer Placeholder 5"/>
          <p:cNvSpPr>
            <a:spLocks noGrp="1"/>
          </p:cNvSpPr>
          <p:nvPr>
            <p:ph type="ftr" sz="quarter" idx="11"/>
          </p:nvPr>
        </p:nvSpPr>
        <p:spPr/>
        <p:txBody>
          <a:bodyPr/>
          <a:lstStyle/>
          <a:p>
            <a:r>
              <a:rPr lang="en-GB"/>
              <a:t>Owned by Dawn House School - not to be copied without permission</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599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141ED4-C3B9-400C-AF92-CB8963F378E2}" type="datetime1">
              <a:rPr lang="en-US" smtClean="0"/>
              <a:t>1/10/2022</a:t>
            </a:fld>
            <a:endParaRPr lang="en-US" dirty="0"/>
          </a:p>
        </p:txBody>
      </p:sp>
      <p:sp>
        <p:nvSpPr>
          <p:cNvPr id="8" name="Footer Placeholder 7"/>
          <p:cNvSpPr>
            <a:spLocks noGrp="1"/>
          </p:cNvSpPr>
          <p:nvPr>
            <p:ph type="ftr" sz="quarter" idx="11"/>
          </p:nvPr>
        </p:nvSpPr>
        <p:spPr/>
        <p:txBody>
          <a:bodyPr/>
          <a:lstStyle/>
          <a:p>
            <a:r>
              <a:rPr lang="en-GB"/>
              <a:t>Owned by Dawn House School - not to be copied without permission</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1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02A250-A493-46D7-8FA8-8B56C1F85B7A}" type="datetime1">
              <a:rPr lang="en-US" smtClean="0"/>
              <a:t>1/10/2022</a:t>
            </a:fld>
            <a:endParaRPr lang="en-US" dirty="0"/>
          </a:p>
        </p:txBody>
      </p:sp>
      <p:sp>
        <p:nvSpPr>
          <p:cNvPr id="4" name="Footer Placeholder 3"/>
          <p:cNvSpPr>
            <a:spLocks noGrp="1"/>
          </p:cNvSpPr>
          <p:nvPr>
            <p:ph type="ftr" sz="quarter" idx="11"/>
          </p:nvPr>
        </p:nvSpPr>
        <p:spPr/>
        <p:txBody>
          <a:bodyPr/>
          <a:lstStyle/>
          <a:p>
            <a:r>
              <a:rPr lang="en-GB"/>
              <a:t>Owned by Dawn House School - not to be copied without permission</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81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B3B94-C182-4E3F-8BD7-B82ED2DE58A7}" type="datetime1">
              <a:rPr lang="en-US" smtClean="0"/>
              <a:t>1/10/2022</a:t>
            </a:fld>
            <a:endParaRPr lang="en-US" dirty="0"/>
          </a:p>
        </p:txBody>
      </p:sp>
      <p:sp>
        <p:nvSpPr>
          <p:cNvPr id="3" name="Footer Placeholder 2"/>
          <p:cNvSpPr>
            <a:spLocks noGrp="1"/>
          </p:cNvSpPr>
          <p:nvPr>
            <p:ph type="ftr" sz="quarter" idx="11"/>
          </p:nvPr>
        </p:nvSpPr>
        <p:spPr/>
        <p:txBody>
          <a:bodyPr/>
          <a:lstStyle/>
          <a:p>
            <a:r>
              <a:rPr lang="en-GB"/>
              <a:t>Owned by Dawn House School - not to be copied without permission</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781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54DD5A51-7C75-4F6D-A6EE-3FAE0B5BAABE}" type="datetime1">
              <a:rPr lang="en-US" smtClean="0"/>
              <a:t>1/10/2022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GB"/>
              <a:t>Owned by Dawn House School - not to be copied without permission</a:t>
            </a:r>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2885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D397E8-FC2E-4C7F-9E5D-47761FB2BC4B}" type="datetime1">
              <a:rPr lang="en-US" smtClean="0"/>
              <a:t>1/10/2022</a:t>
            </a:fld>
            <a:endParaRPr lang="en-US" dirty="0"/>
          </a:p>
        </p:txBody>
      </p:sp>
      <p:sp>
        <p:nvSpPr>
          <p:cNvPr id="6" name="Footer Placeholder 5"/>
          <p:cNvSpPr>
            <a:spLocks noGrp="1"/>
          </p:cNvSpPr>
          <p:nvPr>
            <p:ph type="ftr" sz="quarter" idx="11"/>
          </p:nvPr>
        </p:nvSpPr>
        <p:spPr/>
        <p:txBody>
          <a:bodyPr/>
          <a:lstStyle/>
          <a:p>
            <a:pPr algn="l"/>
            <a:r>
              <a:rPr lang="en-GB"/>
              <a:t>Owned by Dawn House School - not to be copied without permission</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1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4AA9C21-E9BF-42AD-B73A-0B3B18669E3B}" type="datetime1">
              <a:rPr lang="en-US" smtClean="0"/>
              <a:t>1/10/2022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GB"/>
              <a:t>Owned by Dawn House School - not to be copied without permission</a:t>
            </a:r>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672280" y="944752"/>
            <a:ext cx="3259016" cy="1462692"/>
          </a:xfrm>
        </p:spPr>
        <p:txBody>
          <a:bodyPr vert="horz" lIns="91440" tIns="45720" rIns="91440" bIns="45720" rtlCol="0" anchor="b">
            <a:normAutofit/>
          </a:bodyPr>
          <a:lstStyle/>
          <a:p>
            <a:pPr>
              <a:lnSpc>
                <a:spcPct val="90000"/>
              </a:lnSpc>
            </a:pPr>
            <a:r>
              <a:rPr lang="en-US" sz="2400" b="0" kern="1200" cap="all">
                <a:solidFill>
                  <a:srgbClr val="FFFFFF"/>
                </a:solidFill>
                <a:latin typeface="+mj-lt"/>
                <a:ea typeface="+mj-ea"/>
                <a:cs typeface="+mj-cs"/>
              </a:rPr>
              <a:t>Occupational therapy &amp; sensory integration equipment guide </a:t>
            </a:r>
          </a:p>
        </p:txBody>
      </p:sp>
      <p:sp>
        <p:nvSpPr>
          <p:cNvPr id="47" name="Rectangle 46">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1" name="Rectangle 50">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671513" y="2536031"/>
            <a:ext cx="3123783" cy="1914526"/>
          </a:xfrm>
        </p:spPr>
        <p:txBody>
          <a:bodyPr vert="horz" lIns="91440" tIns="45720" rIns="91440" bIns="45720" rtlCol="0" anchor="t">
            <a:normAutofit fontScale="92500" lnSpcReduction="20000"/>
          </a:bodyPr>
          <a:lstStyle/>
          <a:p>
            <a:r>
              <a:rPr lang="en-US" b="1" dirty="0">
                <a:solidFill>
                  <a:srgbClr val="FFFFFF"/>
                </a:solidFill>
              </a:rPr>
              <a:t>Dawn House school </a:t>
            </a:r>
          </a:p>
          <a:p>
            <a:pPr>
              <a:buFont typeface="Wingdings 2" panose="05020102010507070707" pitchFamily="18" charset="2"/>
              <a:buChar char=""/>
            </a:pPr>
            <a:endParaRPr lang="en-US" dirty="0">
              <a:solidFill>
                <a:srgbClr val="FFFFFF"/>
              </a:solidFill>
            </a:endParaRPr>
          </a:p>
          <a:p>
            <a:r>
              <a:rPr lang="en-US" dirty="0" err="1">
                <a:solidFill>
                  <a:srgbClr val="FFFFFF"/>
                </a:solidFill>
              </a:rPr>
              <a:t>nIcole</a:t>
            </a:r>
            <a:r>
              <a:rPr lang="en-US" dirty="0">
                <a:solidFill>
                  <a:srgbClr val="FFFFFF"/>
                </a:solidFill>
              </a:rPr>
              <a:t> Mason-Khosla    </a:t>
            </a:r>
          </a:p>
          <a:p>
            <a:r>
              <a:rPr lang="en-US" dirty="0">
                <a:solidFill>
                  <a:srgbClr val="FFFFFF"/>
                </a:solidFill>
              </a:rPr>
              <a:t>Senior OT,</a:t>
            </a:r>
          </a:p>
          <a:p>
            <a:r>
              <a:rPr lang="en-US" dirty="0">
                <a:solidFill>
                  <a:srgbClr val="FFFFFF"/>
                </a:solidFill>
              </a:rPr>
              <a:t>Sensory integration practitioner </a:t>
            </a:r>
          </a:p>
        </p:txBody>
      </p:sp>
      <p:pic>
        <p:nvPicPr>
          <p:cNvPr id="5" name="Picture 4" descr="A bowl of oranges ">
            <a:extLst>
              <a:ext uri="{FF2B5EF4-FFF2-40B4-BE49-F238E27FC236}">
                <a16:creationId xmlns:a16="http://schemas.microsoft.com/office/drawing/2014/main" id="{46FD3043-02B3-4F91-A2CB-FF01D76F3FD5}"/>
              </a:ext>
            </a:extLst>
          </p:cNvPr>
          <p:cNvPicPr>
            <a:picLocks noChangeAspect="1"/>
          </p:cNvPicPr>
          <p:nvPr/>
        </p:nvPicPr>
        <p:blipFill rotWithShape="1">
          <a:blip r:embed="rId3">
            <a:extLst>
              <a:ext uri="{28A0092B-C50C-407E-A947-70E740481C1C}">
                <a14:useLocalDpi xmlns:a14="http://schemas.microsoft.com/office/drawing/2010/main" val="0"/>
              </a:ext>
            </a:extLst>
          </a:blip>
          <a:srcRect t="7491" b="7490"/>
          <a:stretch/>
        </p:blipFill>
        <p:spPr>
          <a:xfrm>
            <a:off x="4241830" y="601200"/>
            <a:ext cx="7503636" cy="5789365"/>
          </a:xfrm>
          <a:prstGeom prst="rect">
            <a:avLst/>
          </a:prstGeom>
        </p:spPr>
      </p:pic>
    </p:spTree>
    <p:extLst>
      <p:ext uri="{BB962C8B-B14F-4D97-AF65-F5344CB8AC3E}">
        <p14:creationId xmlns:p14="http://schemas.microsoft.com/office/powerpoint/2010/main" val="6748736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588"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0EC6745-7DE4-4F92-8093-D5DE4B476763}"/>
              </a:ext>
            </a:extLst>
          </p:cNvPr>
          <p:cNvSpPr>
            <a:spLocks noGrp="1"/>
          </p:cNvSpPr>
          <p:nvPr>
            <p:ph type="title"/>
          </p:nvPr>
        </p:nvSpPr>
        <p:spPr>
          <a:xfrm>
            <a:off x="807559" y="938022"/>
            <a:ext cx="6647905" cy="1188720"/>
          </a:xfrm>
        </p:spPr>
        <p:txBody>
          <a:bodyPr>
            <a:normAutofit/>
          </a:bodyPr>
          <a:lstStyle/>
          <a:p>
            <a:r>
              <a:rPr lang="en-GB">
                <a:solidFill>
                  <a:srgbClr val="FFFFFF"/>
                </a:solidFill>
              </a:rPr>
              <a:t>The scooter board </a:t>
            </a:r>
          </a:p>
        </p:txBody>
      </p:sp>
      <p:sp>
        <p:nvSpPr>
          <p:cNvPr id="13" name="Rectangle 12">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ACBADC0-4C1D-4C63-AD7E-A6C12E9441A7}"/>
              </a:ext>
            </a:extLst>
          </p:cNvPr>
          <p:cNvSpPr>
            <a:spLocks noGrp="1"/>
          </p:cNvSpPr>
          <p:nvPr>
            <p:ph idx="1"/>
          </p:nvPr>
        </p:nvSpPr>
        <p:spPr>
          <a:xfrm>
            <a:off x="807559" y="2340864"/>
            <a:ext cx="6690843" cy="3793237"/>
          </a:xfrm>
        </p:spPr>
        <p:txBody>
          <a:bodyPr>
            <a:normAutofit/>
          </a:bodyPr>
          <a:lstStyle/>
          <a:p>
            <a:pPr marL="0" indent="0">
              <a:buNone/>
            </a:pPr>
            <a:r>
              <a:rPr lang="en-GB" u="sng" dirty="0">
                <a:solidFill>
                  <a:srgbClr val="FFFFFF"/>
                </a:solidFill>
              </a:rPr>
              <a:t>What are the benefits of a scooter board? </a:t>
            </a:r>
            <a:r>
              <a:rPr lang="en-GB" dirty="0">
                <a:solidFill>
                  <a:srgbClr val="FFFFFF"/>
                </a:solidFill>
              </a:rPr>
              <a:t>Core strength/core stability is the foundation to all movements. OT may use the scooter board within a sensory diet, OT session and SI session. Areas which may be worked upon include: upper body strength, motor planning, timing, sequencing, trunk rotation, hand strength, mobility and crossing the midline. It is important to note that the scooter board is also a fantastic way to incorporate speech through giving directions! </a:t>
            </a:r>
          </a:p>
        </p:txBody>
      </p:sp>
      <p:pic>
        <p:nvPicPr>
          <p:cNvPr id="4" name="Picture 3">
            <a:extLst>
              <a:ext uri="{FF2B5EF4-FFF2-40B4-BE49-F238E27FC236}">
                <a16:creationId xmlns:a16="http://schemas.microsoft.com/office/drawing/2014/main" id="{675DA924-8655-42FB-8F4E-32EC733E0124}"/>
              </a:ext>
            </a:extLst>
          </p:cNvPr>
          <p:cNvPicPr>
            <a:picLocks noChangeAspect="1"/>
          </p:cNvPicPr>
          <p:nvPr/>
        </p:nvPicPr>
        <p:blipFill>
          <a:blip r:embed="rId2"/>
          <a:stretch>
            <a:fillRect/>
          </a:stretch>
        </p:blipFill>
        <p:spPr>
          <a:xfrm>
            <a:off x="8476761" y="2049354"/>
            <a:ext cx="3053422" cy="3053422"/>
          </a:xfrm>
          <a:prstGeom prst="rect">
            <a:avLst/>
          </a:prstGeom>
        </p:spPr>
      </p:pic>
      <p:sp>
        <p:nvSpPr>
          <p:cNvPr id="5" name="Footer Placeholder 4">
            <a:extLst>
              <a:ext uri="{FF2B5EF4-FFF2-40B4-BE49-F238E27FC236}">
                <a16:creationId xmlns:a16="http://schemas.microsoft.com/office/drawing/2014/main" id="{30E688DA-1558-4870-B380-A30CA3D8AFAA}"/>
              </a:ext>
            </a:extLst>
          </p:cNvPr>
          <p:cNvSpPr>
            <a:spLocks noGrp="1"/>
          </p:cNvSpPr>
          <p:nvPr>
            <p:ph type="ftr" sz="quarter" idx="11"/>
          </p:nvPr>
        </p:nvSpPr>
        <p:spPr/>
        <p:txBody>
          <a:bodyPr/>
          <a:lstStyle/>
          <a:p>
            <a:r>
              <a:rPr lang="en-GB"/>
              <a:t>Owned by Dawn House School - not to be copied without permission</a:t>
            </a:r>
            <a:endParaRPr lang="en-US" dirty="0"/>
          </a:p>
        </p:txBody>
      </p:sp>
    </p:spTree>
    <p:extLst>
      <p:ext uri="{BB962C8B-B14F-4D97-AF65-F5344CB8AC3E}">
        <p14:creationId xmlns:p14="http://schemas.microsoft.com/office/powerpoint/2010/main" val="60831264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785C4E7-545B-4D43-81C9-76F75297C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1B6ECCA-7A31-489A-9EB5-A736F1A38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9657081C-9529-4BAD-8D9E-855E0D178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B4FBA72A-1CDB-4DED-9D9F-8DCEA66D6C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2EFA499E-F4DC-4889-A998-1AB63657F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38175"/>
            <a:ext cx="3707477" cy="576262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6A10E23-5B2C-4AA2-8431-1E431C3AD565}"/>
              </a:ext>
            </a:extLst>
          </p:cNvPr>
          <p:cNvSpPr>
            <a:spLocks noGrp="1"/>
          </p:cNvSpPr>
          <p:nvPr>
            <p:ph type="title"/>
          </p:nvPr>
        </p:nvSpPr>
        <p:spPr>
          <a:xfrm>
            <a:off x="581193" y="782054"/>
            <a:ext cx="3421229" cy="1306462"/>
          </a:xfrm>
        </p:spPr>
        <p:txBody>
          <a:bodyPr>
            <a:normAutofit/>
          </a:bodyPr>
          <a:lstStyle/>
          <a:p>
            <a:r>
              <a:rPr lang="en-GB">
                <a:solidFill>
                  <a:srgbClr val="FFFFFF"/>
                </a:solidFill>
              </a:rPr>
              <a:t>Body sock </a:t>
            </a:r>
          </a:p>
        </p:txBody>
      </p:sp>
      <p:sp>
        <p:nvSpPr>
          <p:cNvPr id="3" name="Content Placeholder 2">
            <a:extLst>
              <a:ext uri="{FF2B5EF4-FFF2-40B4-BE49-F238E27FC236}">
                <a16:creationId xmlns:a16="http://schemas.microsoft.com/office/drawing/2014/main" id="{A11C1EF1-AFDB-4EA6-84BA-3A51F3D36DA6}"/>
              </a:ext>
            </a:extLst>
          </p:cNvPr>
          <p:cNvSpPr>
            <a:spLocks noGrp="1"/>
          </p:cNvSpPr>
          <p:nvPr>
            <p:ph idx="1"/>
          </p:nvPr>
        </p:nvSpPr>
        <p:spPr>
          <a:xfrm>
            <a:off x="581192" y="2232397"/>
            <a:ext cx="3415633" cy="4024521"/>
          </a:xfrm>
        </p:spPr>
        <p:txBody>
          <a:bodyPr>
            <a:normAutofit fontScale="92500" lnSpcReduction="10000"/>
          </a:bodyPr>
          <a:lstStyle/>
          <a:p>
            <a:pPr marL="0" indent="0">
              <a:lnSpc>
                <a:spcPct val="100000"/>
              </a:lnSpc>
              <a:buNone/>
            </a:pPr>
            <a:r>
              <a:rPr lang="en-GB" u="sng" dirty="0">
                <a:solidFill>
                  <a:srgbClr val="FFFFFF"/>
                </a:solidFill>
              </a:rPr>
              <a:t>What is a body sock? </a:t>
            </a:r>
            <a:r>
              <a:rPr lang="en-GB" dirty="0">
                <a:solidFill>
                  <a:srgbClr val="FFFFFF"/>
                </a:solidFill>
              </a:rPr>
              <a:t>B</a:t>
            </a:r>
            <a:r>
              <a:rPr lang="en-GB" i="0" dirty="0">
                <a:solidFill>
                  <a:srgbClr val="FFFFFF"/>
                </a:solidFill>
                <a:effectLst/>
              </a:rPr>
              <a:t>ody socks are designed to aid with sensory regulation. It can help children struggling with sensory difficulties to maintain calm while learning the skill of discovering </a:t>
            </a:r>
            <a:r>
              <a:rPr lang="en-GB" dirty="0">
                <a:solidFill>
                  <a:srgbClr val="FFFFFF"/>
                </a:solidFill>
              </a:rPr>
              <a:t>their </a:t>
            </a:r>
            <a:r>
              <a:rPr lang="en-GB" i="0" dirty="0">
                <a:solidFill>
                  <a:srgbClr val="FFFFFF"/>
                </a:solidFill>
                <a:effectLst/>
              </a:rPr>
              <a:t>own body awareness.  A sensory sock is a full body enclosed sock that’s designed to provide proprioceptive and deep pressure using a fabric that fully encloses the entire body. The head remains open, and the whole premise of these body socks is to help aid children with sensory processing difficulties. The sock can be child led or used for a therapist led game/task. </a:t>
            </a:r>
            <a:endParaRPr lang="en-GB" dirty="0">
              <a:solidFill>
                <a:srgbClr val="FFFFFF"/>
              </a:solidFill>
            </a:endParaRPr>
          </a:p>
        </p:txBody>
      </p:sp>
      <p:pic>
        <p:nvPicPr>
          <p:cNvPr id="5" name="Picture 4">
            <a:extLst>
              <a:ext uri="{FF2B5EF4-FFF2-40B4-BE49-F238E27FC236}">
                <a16:creationId xmlns:a16="http://schemas.microsoft.com/office/drawing/2014/main" id="{20DCE28E-10FD-46D4-987C-DE3E62F123BC}"/>
              </a:ext>
            </a:extLst>
          </p:cNvPr>
          <p:cNvPicPr>
            <a:picLocks noChangeAspect="1"/>
          </p:cNvPicPr>
          <p:nvPr/>
        </p:nvPicPr>
        <p:blipFill>
          <a:blip r:embed="rId2"/>
          <a:stretch>
            <a:fillRect/>
          </a:stretch>
        </p:blipFill>
        <p:spPr>
          <a:xfrm>
            <a:off x="4574838" y="2259324"/>
            <a:ext cx="3024390" cy="2520325"/>
          </a:xfrm>
          <a:prstGeom prst="rect">
            <a:avLst/>
          </a:prstGeom>
        </p:spPr>
      </p:pic>
      <p:sp>
        <p:nvSpPr>
          <p:cNvPr id="32" name="Rectangle 31">
            <a:extLst>
              <a:ext uri="{FF2B5EF4-FFF2-40B4-BE49-F238E27FC236}">
                <a16:creationId xmlns:a16="http://schemas.microsoft.com/office/drawing/2014/main" id="{5F8E3B12-4ED7-4DDE-A720-58DAD716A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8134" y="638173"/>
            <a:ext cx="3686129" cy="5755168"/>
          </a:xfrm>
          <a:prstGeom prst="rect">
            <a:avLst/>
          </a:prstGeom>
          <a:noFill/>
          <a:ln w="19050">
            <a:solidFill>
              <a:srgbClr val="11A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E311879-ABFC-4683-9A63-7D0450AEFB52}"/>
              </a:ext>
            </a:extLst>
          </p:cNvPr>
          <p:cNvPicPr>
            <a:picLocks noChangeAspect="1"/>
          </p:cNvPicPr>
          <p:nvPr/>
        </p:nvPicPr>
        <p:blipFill>
          <a:blip r:embed="rId3"/>
          <a:stretch>
            <a:fillRect/>
          </a:stretch>
        </p:blipFill>
        <p:spPr>
          <a:xfrm>
            <a:off x="8367531" y="2510197"/>
            <a:ext cx="3033384" cy="2018579"/>
          </a:xfrm>
          <a:prstGeom prst="rect">
            <a:avLst/>
          </a:prstGeom>
        </p:spPr>
      </p:pic>
      <p:sp>
        <p:nvSpPr>
          <p:cNvPr id="34" name="Rectangle 33">
            <a:extLst>
              <a:ext uri="{FF2B5EF4-FFF2-40B4-BE49-F238E27FC236}">
                <a16:creationId xmlns:a16="http://schemas.microsoft.com/office/drawing/2014/main" id="{E48E5443-80E7-4AE3-B50F-9B6837BE0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180" y="638174"/>
            <a:ext cx="3680469" cy="5755167"/>
          </a:xfrm>
          <a:prstGeom prst="rect">
            <a:avLst/>
          </a:prstGeom>
          <a:noFill/>
          <a:ln w="190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7D41D05-89CD-4E21-8636-3B6A8E37CB0A}"/>
              </a:ext>
            </a:extLst>
          </p:cNvPr>
          <p:cNvSpPr>
            <a:spLocks noGrp="1"/>
          </p:cNvSpPr>
          <p:nvPr>
            <p:ph type="ftr" sz="quarter" idx="11"/>
          </p:nvPr>
        </p:nvSpPr>
        <p:spPr/>
        <p:txBody>
          <a:bodyPr/>
          <a:lstStyle/>
          <a:p>
            <a:r>
              <a:rPr lang="en-GB"/>
              <a:t>Owned by Dawn House School - not to be copied without permission</a:t>
            </a:r>
            <a:endParaRPr lang="en-US" dirty="0"/>
          </a:p>
        </p:txBody>
      </p:sp>
    </p:spTree>
    <p:extLst>
      <p:ext uri="{BB962C8B-B14F-4D97-AF65-F5344CB8AC3E}">
        <p14:creationId xmlns:p14="http://schemas.microsoft.com/office/powerpoint/2010/main" val="1848444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785C4E7-545B-4D43-81C9-76F75297C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1B6ECCA-7A31-489A-9EB5-A736F1A38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657081C-9529-4BAD-8D9E-855E0D178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B4FBA72A-1CDB-4DED-9D9F-8DCEA66D6C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2EFA499E-F4DC-4889-A998-1AB63657F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38175"/>
            <a:ext cx="3707477" cy="576262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A36300F-5A41-4F2F-BE3E-DECCCEA90669}"/>
              </a:ext>
            </a:extLst>
          </p:cNvPr>
          <p:cNvSpPr>
            <a:spLocks noGrp="1"/>
          </p:cNvSpPr>
          <p:nvPr>
            <p:ph type="title"/>
          </p:nvPr>
        </p:nvSpPr>
        <p:spPr>
          <a:xfrm>
            <a:off x="581193" y="782054"/>
            <a:ext cx="3421229" cy="1306462"/>
          </a:xfrm>
        </p:spPr>
        <p:txBody>
          <a:bodyPr>
            <a:normAutofit/>
          </a:bodyPr>
          <a:lstStyle/>
          <a:p>
            <a:r>
              <a:rPr lang="en-GB">
                <a:solidFill>
                  <a:srgbClr val="FFFFFF"/>
                </a:solidFill>
              </a:rPr>
              <a:t>Ear defenders </a:t>
            </a:r>
          </a:p>
        </p:txBody>
      </p:sp>
      <p:sp>
        <p:nvSpPr>
          <p:cNvPr id="3" name="Content Placeholder 2">
            <a:extLst>
              <a:ext uri="{FF2B5EF4-FFF2-40B4-BE49-F238E27FC236}">
                <a16:creationId xmlns:a16="http://schemas.microsoft.com/office/drawing/2014/main" id="{FDB9045F-FEE0-4034-81CF-6083D29E37BF}"/>
              </a:ext>
            </a:extLst>
          </p:cNvPr>
          <p:cNvSpPr>
            <a:spLocks noGrp="1"/>
          </p:cNvSpPr>
          <p:nvPr>
            <p:ph idx="1"/>
          </p:nvPr>
        </p:nvSpPr>
        <p:spPr>
          <a:xfrm>
            <a:off x="581192" y="2232397"/>
            <a:ext cx="3415633" cy="4024521"/>
          </a:xfrm>
        </p:spPr>
        <p:txBody>
          <a:bodyPr>
            <a:normAutofit fontScale="92500" lnSpcReduction="10000"/>
          </a:bodyPr>
          <a:lstStyle/>
          <a:p>
            <a:pPr marL="0" indent="0">
              <a:buNone/>
            </a:pPr>
            <a:r>
              <a:rPr lang="en-GB" u="sng" dirty="0">
                <a:solidFill>
                  <a:srgbClr val="FFFFFF"/>
                </a:solidFill>
              </a:rPr>
              <a:t>The benefits of ear defenders: </a:t>
            </a:r>
            <a:r>
              <a:rPr lang="en-GB" dirty="0">
                <a:solidFill>
                  <a:srgbClr val="FFFFFF"/>
                </a:solidFill>
              </a:rPr>
              <a:t>Children with sensory processing difficulties may have sound sensitivities. Ear defenders work to reduce/dull sound to promote regulation, focus and function. Initially children may need support to access the aid however in time it is hoped that their awareness of sensory preferences is developed allowing them to access them as and when required. Some children disclike the tactile input that they provide and so alternative aids can be explored including ear plugs and music through headphones. </a:t>
            </a:r>
          </a:p>
        </p:txBody>
      </p:sp>
      <p:pic>
        <p:nvPicPr>
          <p:cNvPr id="4" name="Picture 3">
            <a:extLst>
              <a:ext uri="{FF2B5EF4-FFF2-40B4-BE49-F238E27FC236}">
                <a16:creationId xmlns:a16="http://schemas.microsoft.com/office/drawing/2014/main" id="{90BFBE10-E0D6-41C4-9354-418D7D1320BC}"/>
              </a:ext>
            </a:extLst>
          </p:cNvPr>
          <p:cNvPicPr>
            <a:picLocks noChangeAspect="1"/>
          </p:cNvPicPr>
          <p:nvPr/>
        </p:nvPicPr>
        <p:blipFill>
          <a:blip r:embed="rId2"/>
          <a:stretch>
            <a:fillRect/>
          </a:stretch>
        </p:blipFill>
        <p:spPr>
          <a:xfrm>
            <a:off x="4574838" y="1500628"/>
            <a:ext cx="3024390" cy="4037716"/>
          </a:xfrm>
          <a:prstGeom prst="rect">
            <a:avLst/>
          </a:prstGeom>
        </p:spPr>
      </p:pic>
      <p:sp>
        <p:nvSpPr>
          <p:cNvPr id="20" name="Rectangle 19">
            <a:extLst>
              <a:ext uri="{FF2B5EF4-FFF2-40B4-BE49-F238E27FC236}">
                <a16:creationId xmlns:a16="http://schemas.microsoft.com/office/drawing/2014/main" id="{5F8E3B12-4ED7-4DDE-A720-58DAD716A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8134" y="638173"/>
            <a:ext cx="3686129" cy="5755168"/>
          </a:xfrm>
          <a:prstGeom prst="rect">
            <a:avLst/>
          </a:prstGeom>
          <a:noFill/>
          <a:ln w="19050">
            <a:solidFill>
              <a:srgbClr val="B13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F49515E-A49C-44E4-8B12-8757EEDBC165}"/>
              </a:ext>
            </a:extLst>
          </p:cNvPr>
          <p:cNvPicPr>
            <a:picLocks noChangeAspect="1"/>
          </p:cNvPicPr>
          <p:nvPr/>
        </p:nvPicPr>
        <p:blipFill>
          <a:blip r:embed="rId3"/>
          <a:stretch>
            <a:fillRect/>
          </a:stretch>
        </p:blipFill>
        <p:spPr>
          <a:xfrm>
            <a:off x="8367531" y="2009535"/>
            <a:ext cx="3033384" cy="3019902"/>
          </a:xfrm>
          <a:prstGeom prst="rect">
            <a:avLst/>
          </a:prstGeom>
        </p:spPr>
      </p:pic>
      <p:sp>
        <p:nvSpPr>
          <p:cNvPr id="22" name="Rectangle 21">
            <a:extLst>
              <a:ext uri="{FF2B5EF4-FFF2-40B4-BE49-F238E27FC236}">
                <a16:creationId xmlns:a16="http://schemas.microsoft.com/office/drawing/2014/main" id="{E48E5443-80E7-4AE3-B50F-9B6837BE0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180" y="638174"/>
            <a:ext cx="3680469" cy="5755167"/>
          </a:xfrm>
          <a:prstGeom prst="rect">
            <a:avLst/>
          </a:prstGeom>
          <a:noFill/>
          <a:ln w="190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C196FF9-F708-47C6-B3A5-D8961DAE0C92}"/>
              </a:ext>
            </a:extLst>
          </p:cNvPr>
          <p:cNvSpPr>
            <a:spLocks noGrp="1"/>
          </p:cNvSpPr>
          <p:nvPr>
            <p:ph type="ftr" sz="quarter" idx="11"/>
          </p:nvPr>
        </p:nvSpPr>
        <p:spPr/>
        <p:txBody>
          <a:bodyPr/>
          <a:lstStyle/>
          <a:p>
            <a:r>
              <a:rPr lang="en-GB"/>
              <a:t>Owned by Dawn House School - not to be copied without permission</a:t>
            </a:r>
            <a:endParaRPr lang="en-US" dirty="0"/>
          </a:p>
        </p:txBody>
      </p:sp>
    </p:spTree>
    <p:extLst>
      <p:ext uri="{BB962C8B-B14F-4D97-AF65-F5344CB8AC3E}">
        <p14:creationId xmlns:p14="http://schemas.microsoft.com/office/powerpoint/2010/main" val="2757028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2EE653D-BC14-45B1-8D24-7B1D15C15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0756044-8ABF-436D-ACC7-CC5D8A890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3194092"/>
            <a:ext cx="3705323" cy="320670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768265" y="3425294"/>
            <a:ext cx="3222911" cy="2800478"/>
          </a:xfrm>
        </p:spPr>
        <p:txBody>
          <a:bodyPr vert="horz" lIns="91440" tIns="45720" rIns="91440" bIns="45720" rtlCol="0" anchor="ctr">
            <a:normAutofit/>
          </a:bodyPr>
          <a:lstStyle/>
          <a:p>
            <a:r>
              <a:rPr lang="en-US" b="0" kern="1200" cap="all">
                <a:solidFill>
                  <a:srgbClr val="FFFFFF"/>
                </a:solidFill>
                <a:latin typeface="+mj-lt"/>
                <a:ea typeface="+mj-ea"/>
                <a:cs typeface="+mj-cs"/>
              </a:rPr>
              <a:t>A sensory diet </a:t>
            </a:r>
          </a:p>
        </p:txBody>
      </p:sp>
      <p:sp>
        <p:nvSpPr>
          <p:cNvPr id="36" name="Rectangle 35">
            <a:extLst>
              <a:ext uri="{FF2B5EF4-FFF2-40B4-BE49-F238E27FC236}">
                <a16:creationId xmlns:a16="http://schemas.microsoft.com/office/drawing/2014/main" id="{74D9782C-74A3-446D-82EF-820B150EE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199"/>
            <a:ext cx="5608482"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83DAEFAE-02A0-4BD0-BD20-8B4D1DDE46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3934" y="453643"/>
            <a:ext cx="5591533" cy="985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177AEC09-3CCA-46EC-84BD-E93CF6B6A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642658"/>
            <a:ext cx="2753496" cy="2452202"/>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5546C00-D8D0-4AD1-9294-2867C0135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98" y="1059285"/>
            <a:ext cx="2429755" cy="1616891"/>
          </a:xfrm>
          <a:prstGeom prst="rect">
            <a:avLst/>
          </a:prstGeom>
        </p:spPr>
      </p:pic>
      <p:sp>
        <p:nvSpPr>
          <p:cNvPr id="42" name="Rectangle 41">
            <a:extLst>
              <a:ext uri="{FF2B5EF4-FFF2-40B4-BE49-F238E27FC236}">
                <a16:creationId xmlns:a16="http://schemas.microsoft.com/office/drawing/2014/main" id="{D69A557F-B0B3-496C-89B0-58F3248CA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8374" y="649815"/>
            <a:ext cx="2753496" cy="2452202"/>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271E356-7869-4277-BA3D-C51C9C772333}"/>
              </a:ext>
            </a:extLst>
          </p:cNvPr>
          <p:cNvPicPr>
            <a:picLocks noChangeAspect="1"/>
          </p:cNvPicPr>
          <p:nvPr/>
        </p:nvPicPr>
        <p:blipFill>
          <a:blip r:embed="rId4"/>
          <a:stretch>
            <a:fillRect/>
          </a:stretch>
        </p:blipFill>
        <p:spPr>
          <a:xfrm>
            <a:off x="3635763" y="817837"/>
            <a:ext cx="2091862" cy="2099787"/>
          </a:xfrm>
          <a:prstGeom prst="rect">
            <a:avLst/>
          </a:prstGeom>
        </p:spPr>
      </p:pic>
      <p:sp>
        <p:nvSpPr>
          <p:cNvPr id="44" name="Rectangle 43">
            <a:extLst>
              <a:ext uri="{FF2B5EF4-FFF2-40B4-BE49-F238E27FC236}">
                <a16:creationId xmlns:a16="http://schemas.microsoft.com/office/drawing/2014/main" id="{4B51D38F-DD9D-4C69-A9F6-11994D55D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3934" y="646698"/>
            <a:ext cx="2753496" cy="2452202"/>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3847F15-AA0D-44CE-AC7E-817B0F610E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2918" y="817837"/>
            <a:ext cx="2205255" cy="2099787"/>
          </a:xfrm>
          <a:prstGeom prst="rect">
            <a:avLst/>
          </a:prstGeom>
        </p:spPr>
      </p:pic>
      <p:sp>
        <p:nvSpPr>
          <p:cNvPr id="46" name="Rectangle 45">
            <a:extLst>
              <a:ext uri="{FF2B5EF4-FFF2-40B4-BE49-F238E27FC236}">
                <a16:creationId xmlns:a16="http://schemas.microsoft.com/office/drawing/2014/main" id="{278AB92F-486F-4BC0-9CCC-F51ADFD9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6076" y="646698"/>
            <a:ext cx="2753496" cy="2452202"/>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6">
            <a:extLst>
              <a:ext uri="{FF2B5EF4-FFF2-40B4-BE49-F238E27FC236}">
                <a16:creationId xmlns:a16="http://schemas.microsoft.com/office/drawing/2014/main" id="{001FB29D-ED11-46D7-87F6-6C410F46501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9320878" y="817837"/>
            <a:ext cx="2099787" cy="2099787"/>
          </a:xfrm>
          <a:prstGeom prst="rect">
            <a:avLst/>
          </a:prstGeom>
        </p:spPr>
      </p:pic>
      <p:sp>
        <p:nvSpPr>
          <p:cNvPr id="3" name="TextBox 2">
            <a:extLst>
              <a:ext uri="{FF2B5EF4-FFF2-40B4-BE49-F238E27FC236}">
                <a16:creationId xmlns:a16="http://schemas.microsoft.com/office/drawing/2014/main" id="{398487F2-2C63-40A1-83BE-4751871249DE}"/>
              </a:ext>
            </a:extLst>
          </p:cNvPr>
          <p:cNvSpPr txBox="1"/>
          <p:nvPr/>
        </p:nvSpPr>
        <p:spPr>
          <a:xfrm>
            <a:off x="4317064" y="3425295"/>
            <a:ext cx="7267536" cy="3108155"/>
          </a:xfrm>
          <a:prstGeom prst="rect">
            <a:avLst/>
          </a:prstGeom>
        </p:spPr>
        <p:txBody>
          <a:bodyPr vert="horz" lIns="91440" tIns="45720" rIns="91440" bIns="45720" rtlCol="0" anchor="ctr">
            <a:normAutofit lnSpcReduction="10000"/>
          </a:bodyPr>
          <a:lstStyle/>
          <a:p>
            <a:pPr marL="0" lvl="0" indent="0" defTabSz="457200">
              <a:lnSpc>
                <a:spcPct val="90000"/>
              </a:lnSpc>
              <a:spcBef>
                <a:spcPct val="20000"/>
              </a:spcBef>
              <a:spcAft>
                <a:spcPts val="600"/>
              </a:spcAft>
              <a:buClr>
                <a:schemeClr val="accent1"/>
              </a:buClr>
              <a:buSzPct val="92000"/>
            </a:pPr>
            <a:r>
              <a:rPr lang="en-US" sz="1400" dirty="0">
                <a:solidFill>
                  <a:schemeClr val="tx1">
                    <a:lumMod val="75000"/>
                    <a:lumOff val="25000"/>
                  </a:schemeClr>
                </a:solidFill>
              </a:rPr>
              <a:t>A  sensory diet is a </a:t>
            </a:r>
            <a:r>
              <a:rPr lang="en-US" sz="1400" b="1" dirty="0">
                <a:solidFill>
                  <a:schemeClr val="tx1">
                    <a:lumMod val="75000"/>
                    <a:lumOff val="25000"/>
                  </a:schemeClr>
                </a:solidFill>
              </a:rPr>
              <a:t>tailored activity </a:t>
            </a:r>
            <a:r>
              <a:rPr lang="en-US" sz="1400" b="1" dirty="0" err="1">
                <a:solidFill>
                  <a:schemeClr val="tx1">
                    <a:lumMod val="75000"/>
                    <a:lumOff val="25000"/>
                  </a:schemeClr>
                </a:solidFill>
              </a:rPr>
              <a:t>programme</a:t>
            </a:r>
            <a:r>
              <a:rPr lang="en-US" sz="1400" dirty="0">
                <a:solidFill>
                  <a:schemeClr val="tx1">
                    <a:lumMod val="75000"/>
                    <a:lumOff val="25000"/>
                  </a:schemeClr>
                </a:solidFill>
              </a:rPr>
              <a:t> designed to meet a child's specific sensory needs and to help them to achieve their full potential. </a:t>
            </a:r>
          </a:p>
          <a:p>
            <a:pPr marL="0" lvl="0" indent="0" defTabSz="457200">
              <a:lnSpc>
                <a:spcPct val="90000"/>
              </a:lnSpc>
              <a:spcBef>
                <a:spcPct val="20000"/>
              </a:spcBef>
              <a:spcAft>
                <a:spcPts val="600"/>
              </a:spcAft>
              <a:buClr>
                <a:schemeClr val="accent1"/>
              </a:buClr>
              <a:buSzPct val="92000"/>
            </a:pPr>
            <a:r>
              <a:rPr lang="en-US" sz="1400" dirty="0">
                <a:solidFill>
                  <a:schemeClr val="tx1">
                    <a:lumMod val="75000"/>
                    <a:lumOff val="25000"/>
                  </a:schemeClr>
                </a:solidFill>
              </a:rPr>
              <a:t>It aims to provide the "just right" combination of sensory input/ ‘feeling green’ to achieve and maintain optimal levels of arousal and performance in the nervous system. </a:t>
            </a:r>
          </a:p>
          <a:p>
            <a:pPr marL="0" lvl="0" indent="0" defTabSz="457200">
              <a:lnSpc>
                <a:spcPct val="90000"/>
              </a:lnSpc>
              <a:spcBef>
                <a:spcPct val="20000"/>
              </a:spcBef>
              <a:spcAft>
                <a:spcPts val="600"/>
              </a:spcAft>
              <a:buClr>
                <a:schemeClr val="accent1"/>
              </a:buClr>
              <a:buSzPct val="92000"/>
            </a:pPr>
            <a:r>
              <a:rPr lang="en-US" sz="1400" dirty="0">
                <a:solidFill>
                  <a:schemeClr val="tx1">
                    <a:lumMod val="75000"/>
                    <a:lumOff val="25000"/>
                  </a:schemeClr>
                </a:solidFill>
              </a:rPr>
              <a:t>Key points: </a:t>
            </a:r>
          </a:p>
          <a:p>
            <a:pPr lvl="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400" dirty="0">
                <a:solidFill>
                  <a:schemeClr val="tx1">
                    <a:lumMod val="75000"/>
                    <a:lumOff val="25000"/>
                  </a:schemeClr>
                </a:solidFill>
              </a:rPr>
              <a:t>Regular movements throughout the day at scheduled times. </a:t>
            </a:r>
          </a:p>
          <a:p>
            <a:pPr lvl="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400" dirty="0">
                <a:solidFill>
                  <a:schemeClr val="tx1">
                    <a:lumMod val="75000"/>
                    <a:lumOff val="25000"/>
                  </a:schemeClr>
                </a:solidFill>
              </a:rPr>
              <a:t>The child is an active participant and needs to enjoy doing the activities. </a:t>
            </a:r>
          </a:p>
          <a:p>
            <a:pPr lvl="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400" dirty="0">
                <a:solidFill>
                  <a:schemeClr val="tx1">
                    <a:lumMod val="75000"/>
                    <a:lumOff val="25000"/>
                  </a:schemeClr>
                </a:solidFill>
              </a:rPr>
              <a:t>Must be </a:t>
            </a:r>
            <a:r>
              <a:rPr lang="en-US" sz="1400" dirty="0" err="1">
                <a:solidFill>
                  <a:schemeClr val="tx1">
                    <a:lumMod val="75000"/>
                    <a:lumOff val="25000"/>
                  </a:schemeClr>
                </a:solidFill>
              </a:rPr>
              <a:t>customised</a:t>
            </a:r>
            <a:r>
              <a:rPr lang="en-US" sz="1400" dirty="0">
                <a:solidFill>
                  <a:schemeClr val="tx1">
                    <a:lumMod val="75000"/>
                    <a:lumOff val="25000"/>
                  </a:schemeClr>
                </a:solidFill>
              </a:rPr>
              <a:t> for individual needs and responses. </a:t>
            </a:r>
          </a:p>
          <a:p>
            <a:pPr lvl="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400" dirty="0">
                <a:solidFill>
                  <a:schemeClr val="tx1">
                    <a:lumMod val="75000"/>
                    <a:lumOff val="25000"/>
                  </a:schemeClr>
                </a:solidFill>
              </a:rPr>
              <a:t>Not every activity in the sensory diet has to be completed each time. </a:t>
            </a:r>
          </a:p>
          <a:p>
            <a:pPr lvl="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400" dirty="0">
                <a:solidFill>
                  <a:schemeClr val="tx1">
                    <a:lumMod val="75000"/>
                    <a:lumOff val="25000"/>
                  </a:schemeClr>
                </a:solidFill>
              </a:rPr>
              <a:t>Vary from 30 seconds to several minutes. </a:t>
            </a:r>
          </a:p>
          <a:p>
            <a:pPr lvl="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400" dirty="0">
                <a:solidFill>
                  <a:schemeClr val="tx1">
                    <a:lumMod val="75000"/>
                    <a:lumOff val="25000"/>
                  </a:schemeClr>
                </a:solidFill>
              </a:rPr>
              <a:t>Must be prescribed by the SI practitioner. </a:t>
            </a:r>
          </a:p>
          <a:p>
            <a:pPr defTabSz="457200">
              <a:lnSpc>
                <a:spcPct val="90000"/>
              </a:lnSpc>
              <a:spcBef>
                <a:spcPct val="20000"/>
              </a:spcBef>
              <a:spcAft>
                <a:spcPts val="600"/>
              </a:spcAft>
              <a:buClr>
                <a:schemeClr val="accent1"/>
              </a:buClr>
              <a:buSzPct val="92000"/>
              <a:buFont typeface="Wingdings 2" panose="05020102010507070707" pitchFamily="18" charset="2"/>
              <a:buChar char=""/>
            </a:pPr>
            <a:endParaRPr lang="en-US" sz="1100" dirty="0">
              <a:solidFill>
                <a:schemeClr val="tx1">
                  <a:lumMod val="75000"/>
                  <a:lumOff val="25000"/>
                </a:schemeClr>
              </a:solidFill>
            </a:endParaRPr>
          </a:p>
        </p:txBody>
      </p:sp>
      <p:sp>
        <p:nvSpPr>
          <p:cNvPr id="5" name="Footer Placeholder 4">
            <a:extLst>
              <a:ext uri="{FF2B5EF4-FFF2-40B4-BE49-F238E27FC236}">
                <a16:creationId xmlns:a16="http://schemas.microsoft.com/office/drawing/2014/main" id="{FBCDE4D4-709E-43C3-A4EA-E26C17AAEC26}"/>
              </a:ext>
            </a:extLst>
          </p:cNvPr>
          <p:cNvSpPr>
            <a:spLocks noGrp="1"/>
          </p:cNvSpPr>
          <p:nvPr>
            <p:ph type="ftr" sz="quarter" idx="11"/>
          </p:nvPr>
        </p:nvSpPr>
        <p:spPr/>
        <p:txBody>
          <a:bodyPr/>
          <a:lstStyle/>
          <a:p>
            <a:r>
              <a:rPr lang="en-GB"/>
              <a:t>Owned by Dawn House School - not to be copied without permission</a:t>
            </a:r>
            <a:endParaRPr lang="en-US" dirty="0"/>
          </a:p>
        </p:txBody>
      </p:sp>
    </p:spTree>
    <p:extLst>
      <p:ext uri="{BB962C8B-B14F-4D97-AF65-F5344CB8AC3E}">
        <p14:creationId xmlns:p14="http://schemas.microsoft.com/office/powerpoint/2010/main" val="389794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785C4E7-545B-4D43-81C9-76F75297C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1B6ECCA-7A31-489A-9EB5-A736F1A38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657081C-9529-4BAD-8D9E-855E0D178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B4FBA72A-1CDB-4DED-9D9F-8DCEA66D6C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2EFA499E-F4DC-4889-A998-1AB63657F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38175"/>
            <a:ext cx="3707477" cy="576262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D0CCDFE-56FE-4418-9995-6FAF8F634360}"/>
              </a:ext>
            </a:extLst>
          </p:cNvPr>
          <p:cNvSpPr>
            <a:spLocks noGrp="1"/>
          </p:cNvSpPr>
          <p:nvPr>
            <p:ph type="title"/>
          </p:nvPr>
        </p:nvSpPr>
        <p:spPr>
          <a:xfrm>
            <a:off x="581193" y="782054"/>
            <a:ext cx="3421229" cy="1306462"/>
          </a:xfrm>
        </p:spPr>
        <p:txBody>
          <a:bodyPr>
            <a:normAutofit/>
          </a:bodyPr>
          <a:lstStyle/>
          <a:p>
            <a:r>
              <a:rPr lang="en-GB">
                <a:solidFill>
                  <a:srgbClr val="FFFFFF"/>
                </a:solidFill>
              </a:rPr>
              <a:t>Wobble cushion </a:t>
            </a:r>
          </a:p>
        </p:txBody>
      </p:sp>
      <p:sp>
        <p:nvSpPr>
          <p:cNvPr id="3" name="Content Placeholder 2">
            <a:extLst>
              <a:ext uri="{FF2B5EF4-FFF2-40B4-BE49-F238E27FC236}">
                <a16:creationId xmlns:a16="http://schemas.microsoft.com/office/drawing/2014/main" id="{784D1237-D5E0-4456-B40F-27E2422CF500}"/>
              </a:ext>
            </a:extLst>
          </p:cNvPr>
          <p:cNvSpPr>
            <a:spLocks noGrp="1"/>
          </p:cNvSpPr>
          <p:nvPr>
            <p:ph idx="1"/>
          </p:nvPr>
        </p:nvSpPr>
        <p:spPr>
          <a:xfrm>
            <a:off x="581192" y="2232397"/>
            <a:ext cx="3415633" cy="4024521"/>
          </a:xfrm>
        </p:spPr>
        <p:txBody>
          <a:bodyPr>
            <a:normAutofit lnSpcReduction="10000"/>
          </a:bodyPr>
          <a:lstStyle/>
          <a:p>
            <a:pPr marL="0" indent="0">
              <a:lnSpc>
                <a:spcPct val="100000"/>
              </a:lnSpc>
              <a:buNone/>
            </a:pPr>
            <a:r>
              <a:rPr lang="en-GB" u="sng" dirty="0">
                <a:solidFill>
                  <a:srgbClr val="FFFFFF"/>
                </a:solidFill>
              </a:rPr>
              <a:t>What is it? </a:t>
            </a:r>
            <a:r>
              <a:rPr lang="en-GB" dirty="0">
                <a:solidFill>
                  <a:srgbClr val="FFFFFF"/>
                </a:solidFill>
              </a:rPr>
              <a:t>A wobble cushion are small round inflatable cushions, strong enough to sit or stand on. When sat on the cushion it provides a ‘wobble’ encouraging the student to engage their back and core muscles. </a:t>
            </a:r>
          </a:p>
          <a:p>
            <a:pPr marL="0" indent="0">
              <a:lnSpc>
                <a:spcPct val="100000"/>
              </a:lnSpc>
              <a:buNone/>
            </a:pPr>
            <a:r>
              <a:rPr lang="en-GB" dirty="0">
                <a:solidFill>
                  <a:srgbClr val="FFFFFF"/>
                </a:solidFill>
              </a:rPr>
              <a:t>Why</a:t>
            </a:r>
            <a:r>
              <a:rPr lang="en-GB" u="sng" dirty="0">
                <a:solidFill>
                  <a:srgbClr val="FFFFFF"/>
                </a:solidFill>
              </a:rPr>
              <a:t> are they prescribed? </a:t>
            </a:r>
            <a:r>
              <a:rPr lang="en-GB" dirty="0">
                <a:solidFill>
                  <a:srgbClr val="FFFFFF"/>
                </a:solidFill>
              </a:rPr>
              <a:t>The cushion works upon ones core stability and provides proprioceptive, tactile and vestibular movements that they may be seeking. In turn this is in place to support regulation allowing the individual to focus and attend to an array of tasks. </a:t>
            </a:r>
          </a:p>
        </p:txBody>
      </p:sp>
      <p:pic>
        <p:nvPicPr>
          <p:cNvPr id="5" name="Picture 4">
            <a:extLst>
              <a:ext uri="{FF2B5EF4-FFF2-40B4-BE49-F238E27FC236}">
                <a16:creationId xmlns:a16="http://schemas.microsoft.com/office/drawing/2014/main" id="{5EFAFA1B-A192-48C4-B03F-D675BC030243}"/>
              </a:ext>
            </a:extLst>
          </p:cNvPr>
          <p:cNvPicPr>
            <a:picLocks noChangeAspect="1"/>
          </p:cNvPicPr>
          <p:nvPr/>
        </p:nvPicPr>
        <p:blipFill>
          <a:blip r:embed="rId2"/>
          <a:stretch>
            <a:fillRect/>
          </a:stretch>
        </p:blipFill>
        <p:spPr>
          <a:xfrm>
            <a:off x="4574838" y="2007291"/>
            <a:ext cx="3024390" cy="3024390"/>
          </a:xfrm>
          <a:prstGeom prst="rect">
            <a:avLst/>
          </a:prstGeom>
        </p:spPr>
      </p:pic>
      <p:sp>
        <p:nvSpPr>
          <p:cNvPr id="20" name="Rectangle 19">
            <a:extLst>
              <a:ext uri="{FF2B5EF4-FFF2-40B4-BE49-F238E27FC236}">
                <a16:creationId xmlns:a16="http://schemas.microsoft.com/office/drawing/2014/main" id="{5F8E3B12-4ED7-4DDE-A720-58DAD716A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8134" y="638173"/>
            <a:ext cx="3686129" cy="5755168"/>
          </a:xfrm>
          <a:prstGeom prst="rect">
            <a:avLst/>
          </a:prstGeom>
          <a:noFill/>
          <a:ln w="19050">
            <a:solidFill>
              <a:srgbClr val="DF8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02DADA5-5E72-49F8-A013-A7798A94CB2A}"/>
              </a:ext>
            </a:extLst>
          </p:cNvPr>
          <p:cNvPicPr>
            <a:picLocks noChangeAspect="1"/>
          </p:cNvPicPr>
          <p:nvPr/>
        </p:nvPicPr>
        <p:blipFill>
          <a:blip r:embed="rId3"/>
          <a:stretch>
            <a:fillRect/>
          </a:stretch>
        </p:blipFill>
        <p:spPr>
          <a:xfrm>
            <a:off x="8367531" y="2088149"/>
            <a:ext cx="3033384" cy="2862674"/>
          </a:xfrm>
          <a:prstGeom prst="rect">
            <a:avLst/>
          </a:prstGeom>
        </p:spPr>
      </p:pic>
      <p:sp>
        <p:nvSpPr>
          <p:cNvPr id="22" name="Rectangle 21">
            <a:extLst>
              <a:ext uri="{FF2B5EF4-FFF2-40B4-BE49-F238E27FC236}">
                <a16:creationId xmlns:a16="http://schemas.microsoft.com/office/drawing/2014/main" id="{E48E5443-80E7-4AE3-B50F-9B6837BE0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180" y="638174"/>
            <a:ext cx="3680469" cy="5755167"/>
          </a:xfrm>
          <a:prstGeom prst="rect">
            <a:avLst/>
          </a:prstGeom>
          <a:noFill/>
          <a:ln w="190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229F3CD-79CD-4CD4-8DBD-2AB74A6187B3}"/>
              </a:ext>
            </a:extLst>
          </p:cNvPr>
          <p:cNvSpPr>
            <a:spLocks noGrp="1"/>
          </p:cNvSpPr>
          <p:nvPr>
            <p:ph type="ftr" sz="quarter" idx="11"/>
          </p:nvPr>
        </p:nvSpPr>
        <p:spPr/>
        <p:txBody>
          <a:bodyPr/>
          <a:lstStyle/>
          <a:p>
            <a:r>
              <a:rPr lang="en-GB"/>
              <a:t>Owned by Dawn House School - not to be copied without permission</a:t>
            </a:r>
            <a:endParaRPr lang="en-US" dirty="0"/>
          </a:p>
        </p:txBody>
      </p:sp>
    </p:spTree>
    <p:extLst>
      <p:ext uri="{BB962C8B-B14F-4D97-AF65-F5344CB8AC3E}">
        <p14:creationId xmlns:p14="http://schemas.microsoft.com/office/powerpoint/2010/main" val="3279134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2">
            <a:extLst>
              <a:ext uri="{FF2B5EF4-FFF2-40B4-BE49-F238E27FC236}">
                <a16:creationId xmlns:a16="http://schemas.microsoft.com/office/drawing/2014/main" id="{12EE653D-BC14-45B1-8D24-7B1D15C15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ectangle 74">
            <a:extLst>
              <a:ext uri="{FF2B5EF4-FFF2-40B4-BE49-F238E27FC236}">
                <a16:creationId xmlns:a16="http://schemas.microsoft.com/office/drawing/2014/main" id="{F0756044-8ABF-436D-ACC7-CC5D8A890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3194092"/>
            <a:ext cx="3705323" cy="320670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B381A86-A561-4F00-9FF6-DFA5D4F07712}"/>
              </a:ext>
            </a:extLst>
          </p:cNvPr>
          <p:cNvSpPr>
            <a:spLocks noGrp="1"/>
          </p:cNvSpPr>
          <p:nvPr>
            <p:ph type="title"/>
          </p:nvPr>
        </p:nvSpPr>
        <p:spPr>
          <a:xfrm>
            <a:off x="768265" y="3425294"/>
            <a:ext cx="3222911" cy="2800478"/>
          </a:xfrm>
        </p:spPr>
        <p:txBody>
          <a:bodyPr anchor="ctr">
            <a:normAutofit/>
          </a:bodyPr>
          <a:lstStyle/>
          <a:p>
            <a:r>
              <a:rPr lang="en-GB">
                <a:solidFill>
                  <a:srgbClr val="FFFFFF"/>
                </a:solidFill>
              </a:rPr>
              <a:t>Weighted equipment </a:t>
            </a:r>
          </a:p>
        </p:txBody>
      </p:sp>
      <p:sp>
        <p:nvSpPr>
          <p:cNvPr id="1032" name="Rectangle 76">
            <a:extLst>
              <a:ext uri="{FF2B5EF4-FFF2-40B4-BE49-F238E27FC236}">
                <a16:creationId xmlns:a16="http://schemas.microsoft.com/office/drawing/2014/main" id="{74D9782C-74A3-446D-82EF-820B150EE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199"/>
            <a:ext cx="5608482"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33" name="Rectangle 78">
            <a:extLst>
              <a:ext uri="{FF2B5EF4-FFF2-40B4-BE49-F238E27FC236}">
                <a16:creationId xmlns:a16="http://schemas.microsoft.com/office/drawing/2014/main" id="{83DAEFAE-02A0-4BD0-BD20-8B4D1DDE46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3934" y="453643"/>
            <a:ext cx="5591533" cy="985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34" name="Rectangle 80">
            <a:extLst>
              <a:ext uri="{FF2B5EF4-FFF2-40B4-BE49-F238E27FC236}">
                <a16:creationId xmlns:a16="http://schemas.microsoft.com/office/drawing/2014/main" id="{177AEC09-3CCA-46EC-84BD-E93CF6B6A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642658"/>
            <a:ext cx="2753496" cy="2452202"/>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368AEA6-F77F-4EAB-8FE8-A8F53CFFD226}"/>
              </a:ext>
            </a:extLst>
          </p:cNvPr>
          <p:cNvPicPr>
            <a:picLocks noChangeAspect="1"/>
          </p:cNvPicPr>
          <p:nvPr/>
        </p:nvPicPr>
        <p:blipFill>
          <a:blip r:embed="rId2"/>
          <a:stretch>
            <a:fillRect/>
          </a:stretch>
        </p:blipFill>
        <p:spPr>
          <a:xfrm>
            <a:off x="607398" y="1066616"/>
            <a:ext cx="2429755" cy="1602229"/>
          </a:xfrm>
          <a:prstGeom prst="rect">
            <a:avLst/>
          </a:prstGeom>
        </p:spPr>
      </p:pic>
      <p:sp>
        <p:nvSpPr>
          <p:cNvPr id="83" name="Rectangle 82">
            <a:extLst>
              <a:ext uri="{FF2B5EF4-FFF2-40B4-BE49-F238E27FC236}">
                <a16:creationId xmlns:a16="http://schemas.microsoft.com/office/drawing/2014/main" id="{D69A557F-B0B3-496C-89B0-58F3248CA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8374" y="649815"/>
            <a:ext cx="2753496" cy="2452202"/>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61E7FF0-B50D-43D2-A008-229D0155B511}"/>
              </a:ext>
            </a:extLst>
          </p:cNvPr>
          <p:cNvPicPr>
            <a:picLocks noChangeAspect="1"/>
          </p:cNvPicPr>
          <p:nvPr/>
        </p:nvPicPr>
        <p:blipFill>
          <a:blip r:embed="rId3"/>
          <a:stretch>
            <a:fillRect/>
          </a:stretch>
        </p:blipFill>
        <p:spPr>
          <a:xfrm>
            <a:off x="3825757" y="817837"/>
            <a:ext cx="1711874" cy="2099787"/>
          </a:xfrm>
          <a:prstGeom prst="rect">
            <a:avLst/>
          </a:prstGeom>
        </p:spPr>
      </p:pic>
      <p:sp>
        <p:nvSpPr>
          <p:cNvPr id="85" name="Rectangle 84">
            <a:extLst>
              <a:ext uri="{FF2B5EF4-FFF2-40B4-BE49-F238E27FC236}">
                <a16:creationId xmlns:a16="http://schemas.microsoft.com/office/drawing/2014/main" id="{4B51D38F-DD9D-4C69-A9F6-11994D55D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3934" y="646698"/>
            <a:ext cx="2753496" cy="2452202"/>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Sensory Direct Weighted Lap Pad - 1kg, For School, At Home &amp; Travelling or  On The Go">
            <a:extLst>
              <a:ext uri="{FF2B5EF4-FFF2-40B4-BE49-F238E27FC236}">
                <a16:creationId xmlns:a16="http://schemas.microsoft.com/office/drawing/2014/main" id="{1D66FD58-4832-4F49-9073-01687BC55AD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75652" y="817837"/>
            <a:ext cx="2099787" cy="2099787"/>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278AB92F-486F-4BC0-9CCC-F51ADFD9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6076" y="646698"/>
            <a:ext cx="2753496" cy="2452202"/>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eight Vest vs Backpack: Which Is Better? | Sports and Training Essentials">
            <a:extLst>
              <a:ext uri="{FF2B5EF4-FFF2-40B4-BE49-F238E27FC236}">
                <a16:creationId xmlns:a16="http://schemas.microsoft.com/office/drawing/2014/main" id="{48663967-DE69-4A5B-9AA0-C84C70D7851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353112" y="817837"/>
            <a:ext cx="2035319" cy="20997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152294C-DADE-4C4E-9841-016B9D85C32B}"/>
              </a:ext>
            </a:extLst>
          </p:cNvPr>
          <p:cNvSpPr>
            <a:spLocks noGrp="1"/>
          </p:cNvSpPr>
          <p:nvPr>
            <p:ph idx="1"/>
          </p:nvPr>
        </p:nvSpPr>
        <p:spPr>
          <a:xfrm>
            <a:off x="4658485" y="3397207"/>
            <a:ext cx="7022730" cy="2800477"/>
          </a:xfrm>
        </p:spPr>
        <p:txBody>
          <a:bodyPr>
            <a:normAutofit lnSpcReduction="10000"/>
          </a:bodyPr>
          <a:lstStyle/>
          <a:p>
            <a:pPr marL="0" indent="0">
              <a:buNone/>
            </a:pPr>
            <a:r>
              <a:rPr lang="en-GB" u="sng" dirty="0"/>
              <a:t>What is it? </a:t>
            </a:r>
            <a:r>
              <a:rPr lang="en-GB" dirty="0"/>
              <a:t>Weighted equipment is prescribed and can present in a variety of different aids, on average it is recommended that they are used twice a day for up to fifteen minutes. Please note this may vary from each individual dependent on need and assessment. </a:t>
            </a:r>
          </a:p>
          <a:p>
            <a:pPr marL="0" indent="0">
              <a:buNone/>
            </a:pPr>
            <a:r>
              <a:rPr lang="en-GB" u="sng" dirty="0"/>
              <a:t>Why are they prescribed? </a:t>
            </a:r>
            <a:r>
              <a:rPr lang="en-GB" dirty="0"/>
              <a:t>Weighted equipment is in place to provide proprioceptive input to the brain, which is to have a calming and organising impact upon the nervous system. Weighted equipment can be seen in many different forms, for example: a weighted blanket, a weighted lap belt, a weighted back pack and a weighted vest/ jacket. </a:t>
            </a:r>
          </a:p>
          <a:p>
            <a:pPr marL="0" indent="0">
              <a:buNone/>
            </a:pPr>
            <a:endParaRPr lang="en-GB" dirty="0"/>
          </a:p>
          <a:p>
            <a:pPr marL="0" indent="0">
              <a:buNone/>
            </a:pPr>
            <a:endParaRPr lang="en-GB" dirty="0"/>
          </a:p>
        </p:txBody>
      </p:sp>
      <p:sp>
        <p:nvSpPr>
          <p:cNvPr id="6" name="Footer Placeholder 5">
            <a:extLst>
              <a:ext uri="{FF2B5EF4-FFF2-40B4-BE49-F238E27FC236}">
                <a16:creationId xmlns:a16="http://schemas.microsoft.com/office/drawing/2014/main" id="{B691E415-B58E-410C-A299-9ECE1E49E3F7}"/>
              </a:ext>
            </a:extLst>
          </p:cNvPr>
          <p:cNvSpPr>
            <a:spLocks noGrp="1"/>
          </p:cNvSpPr>
          <p:nvPr>
            <p:ph type="ftr" sz="quarter" idx="11"/>
          </p:nvPr>
        </p:nvSpPr>
        <p:spPr/>
        <p:txBody>
          <a:bodyPr/>
          <a:lstStyle/>
          <a:p>
            <a:r>
              <a:rPr lang="en-GB"/>
              <a:t>Owned by Dawn House School - not to be copied without permission</a:t>
            </a:r>
            <a:endParaRPr lang="en-US" dirty="0"/>
          </a:p>
        </p:txBody>
      </p:sp>
    </p:spTree>
    <p:extLst>
      <p:ext uri="{BB962C8B-B14F-4D97-AF65-F5344CB8AC3E}">
        <p14:creationId xmlns:p14="http://schemas.microsoft.com/office/powerpoint/2010/main" val="1882781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EE653D-BC14-45B1-8D24-7B1D15C15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0756044-8ABF-436D-ACC7-CC5D8A890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3194092"/>
            <a:ext cx="3705323" cy="320670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DC00FD3-3BC9-458A-A692-80AA0254399E}"/>
              </a:ext>
            </a:extLst>
          </p:cNvPr>
          <p:cNvSpPr>
            <a:spLocks noGrp="1"/>
          </p:cNvSpPr>
          <p:nvPr>
            <p:ph type="title"/>
          </p:nvPr>
        </p:nvSpPr>
        <p:spPr>
          <a:xfrm>
            <a:off x="768265" y="3425294"/>
            <a:ext cx="3222911" cy="2800478"/>
          </a:xfrm>
        </p:spPr>
        <p:txBody>
          <a:bodyPr anchor="ctr">
            <a:normAutofit/>
          </a:bodyPr>
          <a:lstStyle/>
          <a:p>
            <a:r>
              <a:rPr lang="en-GB">
                <a:solidFill>
                  <a:srgbClr val="FFFFFF"/>
                </a:solidFill>
              </a:rPr>
              <a:t>Chew buddy</a:t>
            </a:r>
          </a:p>
        </p:txBody>
      </p:sp>
      <p:sp>
        <p:nvSpPr>
          <p:cNvPr id="16" name="Rectangle 15">
            <a:extLst>
              <a:ext uri="{FF2B5EF4-FFF2-40B4-BE49-F238E27FC236}">
                <a16:creationId xmlns:a16="http://schemas.microsoft.com/office/drawing/2014/main" id="{74D9782C-74A3-446D-82EF-820B150EE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199"/>
            <a:ext cx="5608482"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3DAEFAE-02A0-4BD0-BD20-8B4D1DDE46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3934" y="453643"/>
            <a:ext cx="5591533" cy="985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177AEC09-3CCA-46EC-84BD-E93CF6B6A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642658"/>
            <a:ext cx="2753496" cy="2452202"/>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E6DE4BC-D51D-42E7-B7C1-A0D05B3CAB85}"/>
              </a:ext>
            </a:extLst>
          </p:cNvPr>
          <p:cNvPicPr>
            <a:picLocks noChangeAspect="1"/>
          </p:cNvPicPr>
          <p:nvPr/>
        </p:nvPicPr>
        <p:blipFill>
          <a:blip r:embed="rId2"/>
          <a:stretch>
            <a:fillRect/>
          </a:stretch>
        </p:blipFill>
        <p:spPr>
          <a:xfrm>
            <a:off x="607398" y="864350"/>
            <a:ext cx="2429755" cy="2006761"/>
          </a:xfrm>
          <a:prstGeom prst="rect">
            <a:avLst/>
          </a:prstGeom>
        </p:spPr>
      </p:pic>
      <p:sp>
        <p:nvSpPr>
          <p:cNvPr id="22" name="Rectangle 21">
            <a:extLst>
              <a:ext uri="{FF2B5EF4-FFF2-40B4-BE49-F238E27FC236}">
                <a16:creationId xmlns:a16="http://schemas.microsoft.com/office/drawing/2014/main" id="{D69A557F-B0B3-496C-89B0-58F3248CA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8374" y="649815"/>
            <a:ext cx="2753496" cy="2452202"/>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185B037-13A4-45AC-AF29-C3E3D5BC7D75}"/>
              </a:ext>
            </a:extLst>
          </p:cNvPr>
          <p:cNvPicPr>
            <a:picLocks noChangeAspect="1"/>
          </p:cNvPicPr>
          <p:nvPr/>
        </p:nvPicPr>
        <p:blipFill>
          <a:blip r:embed="rId3"/>
          <a:stretch>
            <a:fillRect/>
          </a:stretch>
        </p:blipFill>
        <p:spPr>
          <a:xfrm>
            <a:off x="4356228" y="817837"/>
            <a:ext cx="650933" cy="2099787"/>
          </a:xfrm>
          <a:prstGeom prst="rect">
            <a:avLst/>
          </a:prstGeom>
        </p:spPr>
      </p:pic>
      <p:sp>
        <p:nvSpPr>
          <p:cNvPr id="24" name="Rectangle 23">
            <a:extLst>
              <a:ext uri="{FF2B5EF4-FFF2-40B4-BE49-F238E27FC236}">
                <a16:creationId xmlns:a16="http://schemas.microsoft.com/office/drawing/2014/main" id="{4B51D38F-DD9D-4C69-A9F6-11994D55D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3934" y="646698"/>
            <a:ext cx="2753496" cy="2452202"/>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6A06EDA-94A9-4B74-B1A8-8478E521901A}"/>
              </a:ext>
            </a:extLst>
          </p:cNvPr>
          <p:cNvPicPr>
            <a:picLocks noChangeAspect="1"/>
          </p:cNvPicPr>
          <p:nvPr/>
        </p:nvPicPr>
        <p:blipFill>
          <a:blip r:embed="rId4"/>
          <a:stretch>
            <a:fillRect/>
          </a:stretch>
        </p:blipFill>
        <p:spPr>
          <a:xfrm>
            <a:off x="6325667" y="817837"/>
            <a:ext cx="2399756" cy="2099787"/>
          </a:xfrm>
          <a:prstGeom prst="rect">
            <a:avLst/>
          </a:prstGeom>
        </p:spPr>
      </p:pic>
      <p:sp>
        <p:nvSpPr>
          <p:cNvPr id="26" name="Rectangle 25">
            <a:extLst>
              <a:ext uri="{FF2B5EF4-FFF2-40B4-BE49-F238E27FC236}">
                <a16:creationId xmlns:a16="http://schemas.microsoft.com/office/drawing/2014/main" id="{278AB92F-486F-4BC0-9CCC-F51ADFD9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6076" y="646698"/>
            <a:ext cx="2753496" cy="2452202"/>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E05EE20-165B-486E-AC34-AD507DF27986}"/>
              </a:ext>
            </a:extLst>
          </p:cNvPr>
          <p:cNvPicPr>
            <a:picLocks noChangeAspect="1"/>
          </p:cNvPicPr>
          <p:nvPr/>
        </p:nvPicPr>
        <p:blipFill>
          <a:blip r:embed="rId5"/>
          <a:stretch>
            <a:fillRect/>
          </a:stretch>
        </p:blipFill>
        <p:spPr>
          <a:xfrm>
            <a:off x="9320878" y="817837"/>
            <a:ext cx="2099787" cy="2099787"/>
          </a:xfrm>
          <a:prstGeom prst="rect">
            <a:avLst/>
          </a:prstGeom>
        </p:spPr>
      </p:pic>
      <p:sp>
        <p:nvSpPr>
          <p:cNvPr id="3" name="Content Placeholder 2">
            <a:extLst>
              <a:ext uri="{FF2B5EF4-FFF2-40B4-BE49-F238E27FC236}">
                <a16:creationId xmlns:a16="http://schemas.microsoft.com/office/drawing/2014/main" id="{502D366D-68E7-4133-8B46-71F67DD9FC60}"/>
              </a:ext>
            </a:extLst>
          </p:cNvPr>
          <p:cNvSpPr>
            <a:spLocks noGrp="1"/>
          </p:cNvSpPr>
          <p:nvPr>
            <p:ph idx="1"/>
          </p:nvPr>
        </p:nvSpPr>
        <p:spPr>
          <a:xfrm>
            <a:off x="4561870" y="3425295"/>
            <a:ext cx="7022730" cy="2800477"/>
          </a:xfrm>
        </p:spPr>
        <p:txBody>
          <a:bodyPr>
            <a:normAutofit fontScale="92500"/>
          </a:bodyPr>
          <a:lstStyle/>
          <a:p>
            <a:pPr marL="0" indent="0">
              <a:lnSpc>
                <a:spcPct val="100000"/>
              </a:lnSpc>
              <a:buNone/>
            </a:pPr>
            <a:r>
              <a:rPr lang="en-GB" sz="1400" u="sng" dirty="0"/>
              <a:t>Signs to look out for: </a:t>
            </a:r>
            <a:r>
              <a:rPr lang="en-GB" sz="1400" dirty="0"/>
              <a:t>Some children may be observed to bite or chew on edible and non-edible items. This is highlighting that they are seeking oral motor feedback, this is a form of self-stimulating behaviour. The mouth has the highest concentrations of nerve endings which helps one explore, this is why babies and young children often put items in their mouth.  </a:t>
            </a:r>
          </a:p>
          <a:p>
            <a:pPr marL="0" indent="0">
              <a:lnSpc>
                <a:spcPct val="100000"/>
              </a:lnSpc>
              <a:buNone/>
            </a:pPr>
            <a:endParaRPr lang="en-GB" sz="1400" dirty="0"/>
          </a:p>
          <a:p>
            <a:pPr marL="0" indent="0">
              <a:lnSpc>
                <a:spcPct val="100000"/>
              </a:lnSpc>
              <a:buNone/>
            </a:pPr>
            <a:r>
              <a:rPr lang="en-GB" sz="1400" u="sng" dirty="0"/>
              <a:t>What may be prescribed and why? </a:t>
            </a:r>
            <a:r>
              <a:rPr lang="en-GB" sz="1400" dirty="0"/>
              <a:t>Students may be prescribed chew items including: A chew buddy, a vibrating chew, chewing gum, and a chew pen top. The OT may also make further recommendations including: having a crunchy snack, drinking from a sports bottle or from a straw and an array of oral motor games. </a:t>
            </a:r>
          </a:p>
          <a:p>
            <a:pPr marL="0" indent="0">
              <a:lnSpc>
                <a:spcPct val="100000"/>
              </a:lnSpc>
              <a:buNone/>
            </a:pPr>
            <a:r>
              <a:rPr lang="en-GB" sz="1400" dirty="0"/>
              <a:t>Chewing has a calming impact and in turn may have a positive impact upon attention and focus. </a:t>
            </a:r>
          </a:p>
          <a:p>
            <a:pPr marL="0" indent="0">
              <a:lnSpc>
                <a:spcPct val="100000"/>
              </a:lnSpc>
              <a:buNone/>
            </a:pPr>
            <a:endParaRPr lang="en-GB" sz="1400" dirty="0"/>
          </a:p>
        </p:txBody>
      </p:sp>
      <p:sp>
        <p:nvSpPr>
          <p:cNvPr id="8" name="Footer Placeholder 7">
            <a:extLst>
              <a:ext uri="{FF2B5EF4-FFF2-40B4-BE49-F238E27FC236}">
                <a16:creationId xmlns:a16="http://schemas.microsoft.com/office/drawing/2014/main" id="{DB11478D-3C54-4AD5-B38F-EF15D433C828}"/>
              </a:ext>
            </a:extLst>
          </p:cNvPr>
          <p:cNvSpPr>
            <a:spLocks noGrp="1"/>
          </p:cNvSpPr>
          <p:nvPr>
            <p:ph type="ftr" sz="quarter" idx="11"/>
          </p:nvPr>
        </p:nvSpPr>
        <p:spPr/>
        <p:txBody>
          <a:bodyPr/>
          <a:lstStyle/>
          <a:p>
            <a:r>
              <a:rPr lang="en-GB"/>
              <a:t>Owned by Dawn House School - not to be copied without permission</a:t>
            </a:r>
            <a:endParaRPr lang="en-US" dirty="0"/>
          </a:p>
        </p:txBody>
      </p:sp>
    </p:spTree>
    <p:extLst>
      <p:ext uri="{BB962C8B-B14F-4D97-AF65-F5344CB8AC3E}">
        <p14:creationId xmlns:p14="http://schemas.microsoft.com/office/powerpoint/2010/main" val="789539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1E7785-3D2D-4FF8-9C82-42CE9DBD7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EEF605-B2CF-46DF-8CBD-B03F31FAD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F889FED-B7B7-45E2-A1EC-CFE97394A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C57FA46-8945-4DEE-92C7-EB9E2F6631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BE5930F7-EAF9-4059-AD34-C840A153A747}"/>
              </a:ext>
            </a:extLst>
          </p:cNvPr>
          <p:cNvPicPr>
            <a:picLocks noChangeAspect="1"/>
          </p:cNvPicPr>
          <p:nvPr/>
        </p:nvPicPr>
        <p:blipFill>
          <a:blip r:embed="rId2"/>
          <a:stretch>
            <a:fillRect/>
          </a:stretch>
        </p:blipFill>
        <p:spPr>
          <a:xfrm>
            <a:off x="1208476" y="780711"/>
            <a:ext cx="2167476" cy="2167476"/>
          </a:xfrm>
          <a:prstGeom prst="rect">
            <a:avLst/>
          </a:prstGeom>
        </p:spPr>
      </p:pic>
      <p:sp>
        <p:nvSpPr>
          <p:cNvPr id="19" name="Rectangle 18">
            <a:extLst>
              <a:ext uri="{FF2B5EF4-FFF2-40B4-BE49-F238E27FC236}">
                <a16:creationId xmlns:a16="http://schemas.microsoft.com/office/drawing/2014/main" id="{D19504FF-266B-4F6E-BAA1-DF9730E9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464F78D-891F-49EC-ADDE-5E581A66A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0312"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A3CFEAE-93C3-4129-8D67-B3CB4804B697}"/>
              </a:ext>
            </a:extLst>
          </p:cNvPr>
          <p:cNvPicPr>
            <a:picLocks noChangeAspect="1"/>
          </p:cNvPicPr>
          <p:nvPr/>
        </p:nvPicPr>
        <p:blipFill>
          <a:blip r:embed="rId3"/>
          <a:stretch>
            <a:fillRect/>
          </a:stretch>
        </p:blipFill>
        <p:spPr>
          <a:xfrm>
            <a:off x="5006411" y="780711"/>
            <a:ext cx="2167476" cy="2167476"/>
          </a:xfrm>
          <a:prstGeom prst="rect">
            <a:avLst/>
          </a:prstGeom>
        </p:spPr>
      </p:pic>
      <p:sp>
        <p:nvSpPr>
          <p:cNvPr id="23" name="Rectangle 22">
            <a:extLst>
              <a:ext uri="{FF2B5EF4-FFF2-40B4-BE49-F238E27FC236}">
                <a16:creationId xmlns:a16="http://schemas.microsoft.com/office/drawing/2014/main" id="{E125488F-35F4-46B0-BDF0-AFAA36100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39"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C9F4AFB-1F32-4674-994E-D1FDCC89274B}"/>
              </a:ext>
            </a:extLst>
          </p:cNvPr>
          <p:cNvPicPr>
            <a:picLocks noChangeAspect="1"/>
          </p:cNvPicPr>
          <p:nvPr/>
        </p:nvPicPr>
        <p:blipFill>
          <a:blip r:embed="rId4"/>
          <a:stretch>
            <a:fillRect/>
          </a:stretch>
        </p:blipFill>
        <p:spPr>
          <a:xfrm>
            <a:off x="8308446" y="798102"/>
            <a:ext cx="3161204" cy="2150084"/>
          </a:xfrm>
          <a:prstGeom prst="rect">
            <a:avLst/>
          </a:prstGeom>
        </p:spPr>
      </p:pic>
      <p:sp>
        <p:nvSpPr>
          <p:cNvPr id="25" name="Rectangle 24">
            <a:extLst>
              <a:ext uri="{FF2B5EF4-FFF2-40B4-BE49-F238E27FC236}">
                <a16:creationId xmlns:a16="http://schemas.microsoft.com/office/drawing/2014/main" id="{9911E146-5AE8-4892-B0B5-42052873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3194092"/>
            <a:ext cx="3705323" cy="320670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6EAC4E7-6D89-4578-A776-02C3F6D77401}"/>
              </a:ext>
            </a:extLst>
          </p:cNvPr>
          <p:cNvSpPr>
            <a:spLocks noGrp="1"/>
          </p:cNvSpPr>
          <p:nvPr>
            <p:ph type="title"/>
          </p:nvPr>
        </p:nvSpPr>
        <p:spPr>
          <a:xfrm>
            <a:off x="593253" y="3425294"/>
            <a:ext cx="3397924" cy="2800478"/>
          </a:xfrm>
        </p:spPr>
        <p:txBody>
          <a:bodyPr anchor="ctr">
            <a:normAutofit/>
          </a:bodyPr>
          <a:lstStyle/>
          <a:p>
            <a:r>
              <a:rPr lang="en-GB">
                <a:solidFill>
                  <a:srgbClr val="FFFFFF"/>
                </a:solidFill>
              </a:rPr>
              <a:t>TACTILE toys</a:t>
            </a:r>
          </a:p>
        </p:txBody>
      </p:sp>
      <p:sp>
        <p:nvSpPr>
          <p:cNvPr id="3" name="Content Placeholder 2">
            <a:extLst>
              <a:ext uri="{FF2B5EF4-FFF2-40B4-BE49-F238E27FC236}">
                <a16:creationId xmlns:a16="http://schemas.microsoft.com/office/drawing/2014/main" id="{0814ABE3-56A2-4767-B257-9323281FCBD4}"/>
              </a:ext>
            </a:extLst>
          </p:cNvPr>
          <p:cNvSpPr>
            <a:spLocks noGrp="1"/>
          </p:cNvSpPr>
          <p:nvPr>
            <p:ph idx="1"/>
          </p:nvPr>
        </p:nvSpPr>
        <p:spPr>
          <a:xfrm>
            <a:off x="4561870" y="3425295"/>
            <a:ext cx="6864154" cy="2800477"/>
          </a:xfrm>
        </p:spPr>
        <p:txBody>
          <a:bodyPr>
            <a:normAutofit fontScale="92500"/>
          </a:bodyPr>
          <a:lstStyle/>
          <a:p>
            <a:pPr marL="0" indent="0">
              <a:buClr>
                <a:srgbClr val="88BF44"/>
              </a:buClr>
              <a:buNone/>
            </a:pPr>
            <a:r>
              <a:rPr lang="en-GB" u="sng" dirty="0"/>
              <a:t>What are they</a:t>
            </a:r>
            <a:r>
              <a:rPr lang="en-GB" dirty="0"/>
              <a:t>? Fiddle toys provide tactile input to support regulation and thus promote focus, attention and feeling calm. When a tactile tool is in situ it can reduce anxiety, promote engagement in class and they can be fantastic for fine motor development. </a:t>
            </a:r>
          </a:p>
          <a:p>
            <a:pPr marL="0" indent="0">
              <a:buClr>
                <a:srgbClr val="88BF44"/>
              </a:buClr>
              <a:buNone/>
            </a:pPr>
            <a:r>
              <a:rPr lang="en-GB" u="sng" dirty="0"/>
              <a:t>Why may they be prescribed: </a:t>
            </a:r>
            <a:r>
              <a:rPr lang="en-GB" dirty="0"/>
              <a:t>Tactile toys are a prescribed aid, examples include: putty, </a:t>
            </a:r>
            <a:r>
              <a:rPr lang="en-GB" dirty="0" err="1"/>
              <a:t>play-doh</a:t>
            </a:r>
            <a:r>
              <a:rPr lang="en-GB" dirty="0"/>
              <a:t>, tangle and a squeezy ball. It is important to note that not every toy will be suitable for all. Some may prefer ones which feel a certain way whilst others may not be able to manage ones which make a repetitive sound. Prescriptions are bespoke and reviewed on a regular basis. </a:t>
            </a:r>
          </a:p>
        </p:txBody>
      </p:sp>
      <p:sp>
        <p:nvSpPr>
          <p:cNvPr id="7" name="Footer Placeholder 6">
            <a:extLst>
              <a:ext uri="{FF2B5EF4-FFF2-40B4-BE49-F238E27FC236}">
                <a16:creationId xmlns:a16="http://schemas.microsoft.com/office/drawing/2014/main" id="{0D397BC3-0EBF-4EA8-8D15-DB7BF4DF0D32}"/>
              </a:ext>
            </a:extLst>
          </p:cNvPr>
          <p:cNvSpPr>
            <a:spLocks noGrp="1"/>
          </p:cNvSpPr>
          <p:nvPr>
            <p:ph type="ftr" sz="quarter" idx="11"/>
          </p:nvPr>
        </p:nvSpPr>
        <p:spPr/>
        <p:txBody>
          <a:bodyPr/>
          <a:lstStyle/>
          <a:p>
            <a:r>
              <a:rPr lang="en-GB"/>
              <a:t>Owned by Dawn House School - not to be copied without permission</a:t>
            </a:r>
            <a:endParaRPr lang="en-US" dirty="0"/>
          </a:p>
        </p:txBody>
      </p:sp>
    </p:spTree>
    <p:extLst>
      <p:ext uri="{BB962C8B-B14F-4D97-AF65-F5344CB8AC3E}">
        <p14:creationId xmlns:p14="http://schemas.microsoft.com/office/powerpoint/2010/main" val="80156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588"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216804B-16B2-4FA8-8EE7-239A07194F47}"/>
              </a:ext>
            </a:extLst>
          </p:cNvPr>
          <p:cNvSpPr>
            <a:spLocks noGrp="1"/>
          </p:cNvSpPr>
          <p:nvPr>
            <p:ph type="title"/>
          </p:nvPr>
        </p:nvSpPr>
        <p:spPr>
          <a:xfrm>
            <a:off x="807559" y="938022"/>
            <a:ext cx="6647905" cy="1188720"/>
          </a:xfrm>
        </p:spPr>
        <p:txBody>
          <a:bodyPr>
            <a:normAutofit/>
          </a:bodyPr>
          <a:lstStyle/>
          <a:p>
            <a:r>
              <a:rPr lang="en-GB">
                <a:solidFill>
                  <a:srgbClr val="FFFFFF"/>
                </a:solidFill>
              </a:rPr>
              <a:t>Handwriting slope</a:t>
            </a:r>
          </a:p>
        </p:txBody>
      </p:sp>
      <p:sp>
        <p:nvSpPr>
          <p:cNvPr id="13" name="Rectangle 12">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0873746-D73A-42EE-9637-79C810B1B523}"/>
              </a:ext>
            </a:extLst>
          </p:cNvPr>
          <p:cNvSpPr>
            <a:spLocks noGrp="1"/>
          </p:cNvSpPr>
          <p:nvPr>
            <p:ph idx="1"/>
          </p:nvPr>
        </p:nvSpPr>
        <p:spPr>
          <a:xfrm>
            <a:off x="764621" y="2391371"/>
            <a:ext cx="6690843" cy="2821941"/>
          </a:xfrm>
        </p:spPr>
        <p:txBody>
          <a:bodyPr>
            <a:normAutofit/>
          </a:bodyPr>
          <a:lstStyle/>
          <a:p>
            <a:pPr marL="0" indent="0">
              <a:buNone/>
            </a:pPr>
            <a:r>
              <a:rPr lang="en-GB" u="sng" dirty="0">
                <a:solidFill>
                  <a:srgbClr val="FFFFFF"/>
                </a:solidFill>
              </a:rPr>
              <a:t>What is a handwriting slope? </a:t>
            </a:r>
            <a:r>
              <a:rPr lang="en-GB" dirty="0">
                <a:solidFill>
                  <a:srgbClr val="FFFFFF"/>
                </a:solidFill>
              </a:rPr>
              <a:t>A handwriting slope encourages students to have a better working posture and wrist position. </a:t>
            </a:r>
          </a:p>
          <a:p>
            <a:pPr marL="0" indent="0">
              <a:buNone/>
            </a:pPr>
            <a:r>
              <a:rPr lang="en-GB" u="sng" dirty="0">
                <a:solidFill>
                  <a:srgbClr val="FFFFFF"/>
                </a:solidFill>
              </a:rPr>
              <a:t>What benefits does the aid bring:? </a:t>
            </a:r>
            <a:r>
              <a:rPr lang="en-GB" dirty="0">
                <a:solidFill>
                  <a:srgbClr val="FFFFFF"/>
                </a:solidFill>
              </a:rPr>
              <a:t>The slope elevates the paper off the table and students should be encouraged to write whilst seated in the optimum position (feet on stable group and sat upright). </a:t>
            </a:r>
          </a:p>
        </p:txBody>
      </p:sp>
      <p:pic>
        <p:nvPicPr>
          <p:cNvPr id="4" name="Picture 3">
            <a:extLst>
              <a:ext uri="{FF2B5EF4-FFF2-40B4-BE49-F238E27FC236}">
                <a16:creationId xmlns:a16="http://schemas.microsoft.com/office/drawing/2014/main" id="{6AC69110-2678-4FCF-A5B9-90CA81F249F8}"/>
              </a:ext>
            </a:extLst>
          </p:cNvPr>
          <p:cNvPicPr>
            <a:picLocks noChangeAspect="1"/>
          </p:cNvPicPr>
          <p:nvPr/>
        </p:nvPicPr>
        <p:blipFill>
          <a:blip r:embed="rId2"/>
          <a:stretch>
            <a:fillRect/>
          </a:stretch>
        </p:blipFill>
        <p:spPr>
          <a:xfrm>
            <a:off x="8476761" y="1855828"/>
            <a:ext cx="3053422" cy="3440475"/>
          </a:xfrm>
          <a:prstGeom prst="rect">
            <a:avLst/>
          </a:prstGeom>
        </p:spPr>
      </p:pic>
      <p:sp>
        <p:nvSpPr>
          <p:cNvPr id="5" name="Footer Placeholder 4">
            <a:extLst>
              <a:ext uri="{FF2B5EF4-FFF2-40B4-BE49-F238E27FC236}">
                <a16:creationId xmlns:a16="http://schemas.microsoft.com/office/drawing/2014/main" id="{7FF58434-886D-4B12-8251-D7211E60F442}"/>
              </a:ext>
            </a:extLst>
          </p:cNvPr>
          <p:cNvSpPr>
            <a:spLocks noGrp="1"/>
          </p:cNvSpPr>
          <p:nvPr>
            <p:ph type="ftr" sz="quarter" idx="11"/>
          </p:nvPr>
        </p:nvSpPr>
        <p:spPr/>
        <p:txBody>
          <a:bodyPr/>
          <a:lstStyle/>
          <a:p>
            <a:r>
              <a:rPr lang="en-GB"/>
              <a:t>Owned by Dawn House School - not to be copied without permission</a:t>
            </a:r>
            <a:endParaRPr lang="en-US" dirty="0"/>
          </a:p>
        </p:txBody>
      </p:sp>
    </p:spTree>
    <p:extLst>
      <p:ext uri="{BB962C8B-B14F-4D97-AF65-F5344CB8AC3E}">
        <p14:creationId xmlns:p14="http://schemas.microsoft.com/office/powerpoint/2010/main" val="122740847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92EC9D0-C2F8-48BF-9552-3AF9170EBA2A}"/>
              </a:ext>
            </a:extLst>
          </p:cNvPr>
          <p:cNvSpPr>
            <a:spLocks noGrp="1"/>
          </p:cNvSpPr>
          <p:nvPr>
            <p:ph type="title"/>
          </p:nvPr>
        </p:nvSpPr>
        <p:spPr>
          <a:xfrm>
            <a:off x="601255" y="702155"/>
            <a:ext cx="3409783" cy="1300365"/>
          </a:xfrm>
        </p:spPr>
        <p:txBody>
          <a:bodyPr>
            <a:normAutofit/>
          </a:bodyPr>
          <a:lstStyle/>
          <a:p>
            <a:r>
              <a:rPr lang="en-GB">
                <a:solidFill>
                  <a:srgbClr val="FFFFFF"/>
                </a:solidFill>
              </a:rPr>
              <a:t>Theraband </a:t>
            </a:r>
          </a:p>
        </p:txBody>
      </p:sp>
      <p:sp>
        <p:nvSpPr>
          <p:cNvPr id="3" name="Content Placeholder 2">
            <a:extLst>
              <a:ext uri="{FF2B5EF4-FFF2-40B4-BE49-F238E27FC236}">
                <a16:creationId xmlns:a16="http://schemas.microsoft.com/office/drawing/2014/main" id="{4F805C30-45B4-4095-805A-19DBDDC55629}"/>
              </a:ext>
            </a:extLst>
          </p:cNvPr>
          <p:cNvSpPr>
            <a:spLocks noGrp="1"/>
          </p:cNvSpPr>
          <p:nvPr>
            <p:ph idx="1"/>
          </p:nvPr>
        </p:nvSpPr>
        <p:spPr>
          <a:xfrm>
            <a:off x="601255" y="2177142"/>
            <a:ext cx="3409782" cy="3823607"/>
          </a:xfrm>
        </p:spPr>
        <p:txBody>
          <a:bodyPr>
            <a:normAutofit fontScale="85000" lnSpcReduction="20000"/>
          </a:bodyPr>
          <a:lstStyle/>
          <a:p>
            <a:pPr marL="0" indent="0">
              <a:buNone/>
            </a:pPr>
            <a:r>
              <a:rPr lang="en-GB" u="sng" dirty="0">
                <a:solidFill>
                  <a:srgbClr val="FFFFFF"/>
                </a:solidFill>
              </a:rPr>
              <a:t>Signs to look out for</a:t>
            </a:r>
            <a:r>
              <a:rPr lang="en-GB" dirty="0">
                <a:solidFill>
                  <a:srgbClr val="FFFFFF"/>
                </a:solidFill>
              </a:rPr>
              <a:t>: Some students are assessed to be sensory seekers and may require feedback in their large muscles located within the legs during seated tasks. The student may be observed to be kicking their legs, sitting on their legs or unable to sit for lessons. </a:t>
            </a:r>
          </a:p>
          <a:p>
            <a:pPr marL="0" indent="0">
              <a:buNone/>
            </a:pPr>
            <a:r>
              <a:rPr lang="en-GB" u="sng" dirty="0">
                <a:solidFill>
                  <a:srgbClr val="FFFFFF"/>
                </a:solidFill>
              </a:rPr>
              <a:t>Why </a:t>
            </a:r>
            <a:r>
              <a:rPr lang="en-GB" u="sng" dirty="0" err="1">
                <a:solidFill>
                  <a:srgbClr val="FFFFFF"/>
                </a:solidFill>
              </a:rPr>
              <a:t>Theraband</a:t>
            </a:r>
            <a:r>
              <a:rPr lang="en-GB" u="sng" dirty="0">
                <a:solidFill>
                  <a:srgbClr val="FFFFFF"/>
                </a:solidFill>
              </a:rPr>
              <a:t>? </a:t>
            </a:r>
            <a:r>
              <a:rPr lang="en-GB" dirty="0">
                <a:solidFill>
                  <a:srgbClr val="FFFFFF"/>
                </a:solidFill>
              </a:rPr>
              <a:t>The SI trained therapist may place TheraBand (TheraBand strength determined at assessment) on the chair legs. The extra sensory feedback alerts the body providing proprioceptive feedback to support body awareness. This should work towards decreasing distraction and any unsafe movements. The student is able to place pressure against the band giving their legs the feedback that they are seeking. </a:t>
            </a:r>
          </a:p>
        </p:txBody>
      </p:sp>
      <p:pic>
        <p:nvPicPr>
          <p:cNvPr id="4" name="Picture 3">
            <a:extLst>
              <a:ext uri="{FF2B5EF4-FFF2-40B4-BE49-F238E27FC236}">
                <a16:creationId xmlns:a16="http://schemas.microsoft.com/office/drawing/2014/main" id="{340327DE-14A7-4FF8-A3A0-21080B793E20}"/>
              </a:ext>
            </a:extLst>
          </p:cNvPr>
          <p:cNvPicPr>
            <a:picLocks noChangeAspect="1"/>
          </p:cNvPicPr>
          <p:nvPr/>
        </p:nvPicPr>
        <p:blipFill>
          <a:blip r:embed="rId2"/>
          <a:stretch>
            <a:fillRect/>
          </a:stretch>
        </p:blipFill>
        <p:spPr>
          <a:xfrm>
            <a:off x="4592231" y="1507473"/>
            <a:ext cx="6831503" cy="3825641"/>
          </a:xfrm>
          <a:prstGeom prst="rect">
            <a:avLst/>
          </a:prstGeom>
        </p:spPr>
      </p:pic>
      <p:sp>
        <p:nvSpPr>
          <p:cNvPr id="5" name="Footer Placeholder 4">
            <a:extLst>
              <a:ext uri="{FF2B5EF4-FFF2-40B4-BE49-F238E27FC236}">
                <a16:creationId xmlns:a16="http://schemas.microsoft.com/office/drawing/2014/main" id="{CA40481F-E79E-4516-B22A-579BF3060C7A}"/>
              </a:ext>
            </a:extLst>
          </p:cNvPr>
          <p:cNvSpPr>
            <a:spLocks noGrp="1"/>
          </p:cNvSpPr>
          <p:nvPr>
            <p:ph type="ftr" sz="quarter" idx="11"/>
          </p:nvPr>
        </p:nvSpPr>
        <p:spPr/>
        <p:txBody>
          <a:bodyPr/>
          <a:lstStyle/>
          <a:p>
            <a:r>
              <a:rPr lang="en-GB"/>
              <a:t>Owned by Dawn House School - not to be copied without permission</a:t>
            </a:r>
            <a:endParaRPr lang="en-US" dirty="0"/>
          </a:p>
        </p:txBody>
      </p:sp>
    </p:spTree>
    <p:extLst>
      <p:ext uri="{BB962C8B-B14F-4D97-AF65-F5344CB8AC3E}">
        <p14:creationId xmlns:p14="http://schemas.microsoft.com/office/powerpoint/2010/main" val="53525078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785C4E7-545B-4D43-81C9-76F75297C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1B6ECCA-7A31-489A-9EB5-A736F1A38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657081C-9529-4BAD-8D9E-855E0D178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B4FBA72A-1CDB-4DED-9D9F-8DCEA66D6C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2EFA499E-F4DC-4889-A998-1AB63657F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38175"/>
            <a:ext cx="3707477" cy="576262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129F899-2E50-44E1-9A5F-8341B3657922}"/>
              </a:ext>
            </a:extLst>
          </p:cNvPr>
          <p:cNvSpPr>
            <a:spLocks noGrp="1"/>
          </p:cNvSpPr>
          <p:nvPr>
            <p:ph type="title"/>
          </p:nvPr>
        </p:nvSpPr>
        <p:spPr>
          <a:xfrm>
            <a:off x="581193" y="782054"/>
            <a:ext cx="3421229" cy="1306462"/>
          </a:xfrm>
        </p:spPr>
        <p:txBody>
          <a:bodyPr>
            <a:normAutofit/>
          </a:bodyPr>
          <a:lstStyle/>
          <a:p>
            <a:r>
              <a:rPr lang="en-GB" dirty="0">
                <a:solidFill>
                  <a:srgbClr val="FFFFFF"/>
                </a:solidFill>
              </a:rPr>
              <a:t>Ball and </a:t>
            </a:r>
            <a:r>
              <a:rPr lang="en-GB" dirty="0" err="1">
                <a:solidFill>
                  <a:srgbClr val="FFFFFF"/>
                </a:solidFill>
              </a:rPr>
              <a:t>zuma</a:t>
            </a:r>
            <a:r>
              <a:rPr lang="en-GB" dirty="0">
                <a:solidFill>
                  <a:srgbClr val="FFFFFF"/>
                </a:solidFill>
              </a:rPr>
              <a:t> rocker chair </a:t>
            </a:r>
          </a:p>
        </p:txBody>
      </p:sp>
      <p:sp>
        <p:nvSpPr>
          <p:cNvPr id="3" name="Content Placeholder 2">
            <a:extLst>
              <a:ext uri="{FF2B5EF4-FFF2-40B4-BE49-F238E27FC236}">
                <a16:creationId xmlns:a16="http://schemas.microsoft.com/office/drawing/2014/main" id="{7B150E89-5BCC-4588-98E7-17A1CD623F6C}"/>
              </a:ext>
            </a:extLst>
          </p:cNvPr>
          <p:cNvSpPr>
            <a:spLocks noGrp="1"/>
          </p:cNvSpPr>
          <p:nvPr>
            <p:ph idx="1"/>
          </p:nvPr>
        </p:nvSpPr>
        <p:spPr>
          <a:xfrm>
            <a:off x="581192" y="2232397"/>
            <a:ext cx="3415633" cy="4024521"/>
          </a:xfrm>
        </p:spPr>
        <p:txBody>
          <a:bodyPr>
            <a:normAutofit lnSpcReduction="10000"/>
          </a:bodyPr>
          <a:lstStyle/>
          <a:p>
            <a:pPr marL="0" indent="0">
              <a:lnSpc>
                <a:spcPct val="100000"/>
              </a:lnSpc>
              <a:buNone/>
            </a:pPr>
            <a:r>
              <a:rPr lang="en-GB" sz="1400" u="sng" dirty="0">
                <a:solidFill>
                  <a:srgbClr val="FFFFFF"/>
                </a:solidFill>
              </a:rPr>
              <a:t>Why would a student be prescribed specialist seating? </a:t>
            </a:r>
          </a:p>
          <a:p>
            <a:pPr marL="0" indent="0">
              <a:lnSpc>
                <a:spcPct val="100000"/>
              </a:lnSpc>
              <a:buNone/>
            </a:pPr>
            <a:r>
              <a:rPr lang="en-GB" sz="1400" dirty="0">
                <a:solidFill>
                  <a:srgbClr val="FFFFFF"/>
                </a:solidFill>
              </a:rPr>
              <a:t>The purpose of having sensory seating is to allow children to gain the movement that they are seeking whilst in the classroom. The chairs allow the child to move in an appropriate way so rather than rocking on a chair and potentially being in danger these chairs provide the movement in a safe and appropriate manner. Chairs as such can become tiring and it is important to note that they do not need to be in situ all day and for every lesson. The chair can be used for a 30 minute period during the morning and afternoon, The SI therapist and or OT will monitor its use to ensure it is suitable and effective for the child allowing them to gain the vestibular, proprioceptive and tactile feedback that they are seeking. </a:t>
            </a:r>
          </a:p>
        </p:txBody>
      </p:sp>
      <p:pic>
        <p:nvPicPr>
          <p:cNvPr id="5" name="Picture 4">
            <a:extLst>
              <a:ext uri="{FF2B5EF4-FFF2-40B4-BE49-F238E27FC236}">
                <a16:creationId xmlns:a16="http://schemas.microsoft.com/office/drawing/2014/main" id="{0AC9CA63-E667-41E9-9EED-AFE0AF8B7B8B}"/>
              </a:ext>
            </a:extLst>
          </p:cNvPr>
          <p:cNvPicPr>
            <a:picLocks noChangeAspect="1"/>
          </p:cNvPicPr>
          <p:nvPr/>
        </p:nvPicPr>
        <p:blipFill>
          <a:blip r:embed="rId2"/>
          <a:stretch>
            <a:fillRect/>
          </a:stretch>
        </p:blipFill>
        <p:spPr>
          <a:xfrm>
            <a:off x="4574838" y="1866622"/>
            <a:ext cx="3024390" cy="3305728"/>
          </a:xfrm>
          <a:prstGeom prst="rect">
            <a:avLst/>
          </a:prstGeom>
        </p:spPr>
      </p:pic>
      <p:sp>
        <p:nvSpPr>
          <p:cNvPr id="20" name="Rectangle 19">
            <a:extLst>
              <a:ext uri="{FF2B5EF4-FFF2-40B4-BE49-F238E27FC236}">
                <a16:creationId xmlns:a16="http://schemas.microsoft.com/office/drawing/2014/main" id="{5F8E3B12-4ED7-4DDE-A720-58DAD716A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8134" y="638173"/>
            <a:ext cx="3686129" cy="5755168"/>
          </a:xfrm>
          <a:prstGeom prst="rect">
            <a:avLst/>
          </a:prstGeom>
          <a:noFill/>
          <a:ln w="19050">
            <a:solidFill>
              <a:srgbClr val="79A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0B003AC-B1A2-4AB4-A57F-8ACE68F585F8}"/>
              </a:ext>
            </a:extLst>
          </p:cNvPr>
          <p:cNvPicPr>
            <a:picLocks noChangeAspect="1"/>
          </p:cNvPicPr>
          <p:nvPr/>
        </p:nvPicPr>
        <p:blipFill>
          <a:blip r:embed="rId3"/>
          <a:stretch>
            <a:fillRect/>
          </a:stretch>
        </p:blipFill>
        <p:spPr>
          <a:xfrm>
            <a:off x="8367531" y="2002794"/>
            <a:ext cx="3033384" cy="3033384"/>
          </a:xfrm>
          <a:prstGeom prst="rect">
            <a:avLst/>
          </a:prstGeom>
        </p:spPr>
      </p:pic>
      <p:sp>
        <p:nvSpPr>
          <p:cNvPr id="22" name="Rectangle 21">
            <a:extLst>
              <a:ext uri="{FF2B5EF4-FFF2-40B4-BE49-F238E27FC236}">
                <a16:creationId xmlns:a16="http://schemas.microsoft.com/office/drawing/2014/main" id="{E48E5443-80E7-4AE3-B50F-9B6837BE0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180" y="638174"/>
            <a:ext cx="3680469" cy="5755167"/>
          </a:xfrm>
          <a:prstGeom prst="rect">
            <a:avLst/>
          </a:prstGeom>
          <a:noFill/>
          <a:ln w="190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D125EF5-5A47-42AC-ADD7-D610DA57960A}"/>
              </a:ext>
            </a:extLst>
          </p:cNvPr>
          <p:cNvSpPr>
            <a:spLocks noGrp="1"/>
          </p:cNvSpPr>
          <p:nvPr>
            <p:ph type="ftr" sz="quarter" idx="11"/>
          </p:nvPr>
        </p:nvSpPr>
        <p:spPr/>
        <p:txBody>
          <a:bodyPr/>
          <a:lstStyle/>
          <a:p>
            <a:r>
              <a:rPr lang="en-GB"/>
              <a:t>Owned by Dawn House School - not to be copied without permission</a:t>
            </a:r>
            <a:endParaRPr lang="en-US" dirty="0"/>
          </a:p>
        </p:txBody>
      </p:sp>
    </p:spTree>
    <p:extLst>
      <p:ext uri="{BB962C8B-B14F-4D97-AF65-F5344CB8AC3E}">
        <p14:creationId xmlns:p14="http://schemas.microsoft.com/office/powerpoint/2010/main" val="2542271965"/>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2.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C6403A-684A-431F-8F36-A24C99E28661}">
  <ds:schemaRefs>
    <ds:schemaRef ds:uri="http://schemas.microsoft.com/sharepoint/v3/contenttype/forms"/>
  </ds:schemaRefs>
</ds:datastoreItem>
</file>

<file path=customXml/itemProps2.xml><?xml version="1.0" encoding="utf-8"?>
<ds:datastoreItem xmlns:ds="http://schemas.openxmlformats.org/officeDocument/2006/customXml" ds:itemID="{F2455B2D-BAB7-438A-85DA-0266A24CB79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DF95FD5-1F25-4FA5-84C8-2AB1AFB89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{6B2E172E-7E8B-4ABE-AED3-91F23E8BBE77}tf11964407_win32</Template>
  <TotalTime>617</TotalTime>
  <Words>1386</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Franklin Gothic Book</vt:lpstr>
      <vt:lpstr>Franklin Gothic Demi</vt:lpstr>
      <vt:lpstr>Wingdings 2</vt:lpstr>
      <vt:lpstr>DividendVTI</vt:lpstr>
      <vt:lpstr>Occupational therapy &amp; sensory integration equipment guide </vt:lpstr>
      <vt:lpstr>A sensory diet </vt:lpstr>
      <vt:lpstr>Wobble cushion </vt:lpstr>
      <vt:lpstr>Weighted equipment </vt:lpstr>
      <vt:lpstr>Chew buddy</vt:lpstr>
      <vt:lpstr>TACTILE toys</vt:lpstr>
      <vt:lpstr>Handwriting slope</vt:lpstr>
      <vt:lpstr>Theraband </vt:lpstr>
      <vt:lpstr>Ball and zuma rocker chair </vt:lpstr>
      <vt:lpstr>The scooter board </vt:lpstr>
      <vt:lpstr>Body sock </vt:lpstr>
      <vt:lpstr>Ear defenders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Occupational therapy &amp; sensory integration equipment guide</dc:title>
  <dc:creator>Nicole Mason-Khosla</dc:creator>
  <cp:lastModifiedBy>Catherine Ingram</cp:lastModifiedBy>
  <cp:revision>19</cp:revision>
  <dcterms:created xsi:type="dcterms:W3CDTF">2022-01-06T12:52:55Z</dcterms:created>
  <dcterms:modified xsi:type="dcterms:W3CDTF">2022-01-10T14:09:48Z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