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2927DB-8401-4B69-B7A9-481C59DEB04A}" v="8" dt="2024-02-22T17:45:59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.Burke" userId="1a93bf0d-07e0-4e50-9438-00b4754db1c0" providerId="ADAL" clId="{C32927DB-8401-4B69-B7A9-481C59DEB04A}"/>
    <pc:docChg chg="custSel modSld">
      <pc:chgData name="J.Burke" userId="1a93bf0d-07e0-4e50-9438-00b4754db1c0" providerId="ADAL" clId="{C32927DB-8401-4B69-B7A9-481C59DEB04A}" dt="2024-02-22T17:45:59.298" v="11" actId="313"/>
      <pc:docMkLst>
        <pc:docMk/>
      </pc:docMkLst>
      <pc:sldChg chg="modSp mod">
        <pc:chgData name="J.Burke" userId="1a93bf0d-07e0-4e50-9438-00b4754db1c0" providerId="ADAL" clId="{C32927DB-8401-4B69-B7A9-481C59DEB04A}" dt="2024-02-22T17:45:59.298" v="11" actId="313"/>
        <pc:sldMkLst>
          <pc:docMk/>
          <pc:sldMk cId="627074894" sldId="256"/>
        </pc:sldMkLst>
        <pc:spChg chg="mod">
          <ac:chgData name="J.Burke" userId="1a93bf0d-07e0-4e50-9438-00b4754db1c0" providerId="ADAL" clId="{C32927DB-8401-4B69-B7A9-481C59DEB04A}" dt="2024-02-22T17:45:59.298" v="11" actId="313"/>
          <ac:spMkLst>
            <pc:docMk/>
            <pc:sldMk cId="627074894" sldId="256"/>
            <ac:spMk id="8" creationId="{D5B28E1C-60D3-B3F0-D4F0-92933A56AB87}"/>
          </ac:spMkLst>
        </pc:spChg>
      </pc:sldChg>
      <pc:sldChg chg="addSp delSp modSp mod">
        <pc:chgData name="J.Burke" userId="1a93bf0d-07e0-4e50-9438-00b4754db1c0" providerId="ADAL" clId="{C32927DB-8401-4B69-B7A9-481C59DEB04A}" dt="2024-02-22T17:45:04.167" v="7" actId="14100"/>
        <pc:sldMkLst>
          <pc:docMk/>
          <pc:sldMk cId="3283146603" sldId="257"/>
        </pc:sldMkLst>
        <pc:spChg chg="mod">
          <ac:chgData name="J.Burke" userId="1a93bf0d-07e0-4e50-9438-00b4754db1c0" providerId="ADAL" clId="{C32927DB-8401-4B69-B7A9-481C59DEB04A}" dt="2024-02-22T17:33:47.861" v="3" actId="20577"/>
          <ac:spMkLst>
            <pc:docMk/>
            <pc:sldMk cId="3283146603" sldId="257"/>
            <ac:spMk id="2" creationId="{14E1460B-01EE-5B69-AF70-A33FFA4AB3DA}"/>
          </ac:spMkLst>
        </pc:spChg>
        <pc:picChg chg="add mod">
          <ac:chgData name="J.Burke" userId="1a93bf0d-07e0-4e50-9438-00b4754db1c0" providerId="ADAL" clId="{C32927DB-8401-4B69-B7A9-481C59DEB04A}" dt="2024-02-22T17:45:04.167" v="7" actId="14100"/>
          <ac:picMkLst>
            <pc:docMk/>
            <pc:sldMk cId="3283146603" sldId="257"/>
            <ac:picMk id="5" creationId="{0E1F746C-B926-0A54-4709-3AABB9CB0071}"/>
          </ac:picMkLst>
        </pc:picChg>
        <pc:picChg chg="del">
          <ac:chgData name="J.Burke" userId="1a93bf0d-07e0-4e50-9438-00b4754db1c0" providerId="ADAL" clId="{C32927DB-8401-4B69-B7A9-481C59DEB04A}" dt="2024-02-22T17:44:08.870" v="4" actId="21"/>
          <ac:picMkLst>
            <pc:docMk/>
            <pc:sldMk cId="3283146603" sldId="257"/>
            <ac:picMk id="1026" creationId="{1EBED391-5E24-26B0-4DF1-6091F84595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A35B0-C86D-4420-AC78-99A721BD07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D5D4B-F633-8157-1D45-55A25663B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1443C-0AC9-430E-BD9C-4EB1CBEA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BE3F6-6FBD-5403-F39F-FAA25833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961CF-A9E9-2778-A6F4-E1329FF0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26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913F4-CBAD-9037-A374-5E3CD4E0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24667-3EBE-3C80-89EA-E26912D51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C5D99-7AB0-60F5-A544-067C223F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ED491-0CC2-E901-C573-92D1848C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CC9EF-0D35-9BE0-D1CD-A6DC7E7D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54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4DA46-7D46-D596-D040-3397B5E851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1848A-5CAC-E859-5D5A-3FA11E60C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5DD22-79FA-B504-56F3-40EC76C9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6D544-2FA0-F8A9-D434-4CC72B76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07370-5A60-DBED-8717-8604CA5C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2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D221-1FCE-2618-8D6F-5E12F650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19C27-FE97-D026-5C8E-A8052C43B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F71BE-52F7-008A-E62B-A1A77D480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E239F-D1EA-99AD-1077-C127ADF47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A3C41-3FF6-C7F2-395A-F1A128E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89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03A6C-4080-462F-0D5E-BE63FC7D7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4D3CB-8A6B-EDDA-7D87-44740C8AF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17DA4-E67F-E672-D1F2-92D8CBCA8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62943-43AE-25A8-262D-4643E13C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4034C-CF45-972D-747F-F824B7E8A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2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D9EE0-4867-0DA6-5D16-9852BD8E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209B-4413-1674-4A3C-B1E5AB0C2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D46D4-1156-8347-7D24-8D6B7B7E8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99C63-7B34-A3C3-BB86-384AA19D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567BF-644D-101F-70C1-83D7F0F2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164FC-F563-9A52-5401-A5592237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2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9FEDA-B70F-BA81-6D30-8EBE6D636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6C9A7-568D-351C-EAB8-C88CE5439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29553E-48D9-B87C-7ABB-2D6E9B3BE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1C40C-0C11-A311-1AF6-FA5267A9D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740F8-922E-1505-DF29-77730E3255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C2ED9-45FD-50EE-66DB-E06409E4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C481A-7BF4-65A2-CF6D-D9E5DFBB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B002D2-3308-1112-C7B8-DA61A849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4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5BD5-D62A-0068-EDEB-E247BD29D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C7F75-3282-A684-7B2D-553331B2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CADEA-35AF-8BD9-15BB-2583D8FE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70DA2-D429-2181-D7EA-F5D0D4AE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95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690F0-0645-4572-F7A7-8BCF57E8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0B93C-F91F-E26D-ED19-0AB98D18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B5C37-8E7F-C282-0BD9-F4B8B7470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2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F1B9B-5E5C-08B1-0F57-2AC8BE86B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705CC-E23B-61D4-B486-F7117E893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59043-C9E4-FBF2-027A-AA7CE9320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22254-799E-FEB5-1027-F08CCFDFC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16236-6CE9-6265-153F-D34E51E9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F822C-84AE-E5FE-16FA-27B2F68B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07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6941F-8F11-B575-1627-2C2243D6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077EE0-3B63-715D-B6E8-7B85F562A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343A4-01D8-ED0A-7167-6CD759520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22306-6B29-237B-24B5-0BC37FF43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2345A-D391-7C4E-EDA2-C43174C52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73675-CF67-0E48-B51F-D7CE6CE31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5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3F30F9-3C72-10DD-82D4-506C9F38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AA4CD-08FB-1424-15AE-65D922CF0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B2164-67FC-C4E5-BA8D-F44018007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76969-3D6D-46AA-8222-A076A08B0C2B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04E52-1F87-5B9E-70A6-049745679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4A69B-177E-D799-D8D2-06D68E921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FF92-FA4C-469B-AA18-72FDAB72A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90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dawnhouseschool.org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987A0F-B2B0-843C-75B4-1D4062B8ACEF}"/>
              </a:ext>
            </a:extLst>
          </p:cNvPr>
          <p:cNvSpPr txBox="1"/>
          <p:nvPr/>
        </p:nvSpPr>
        <p:spPr>
          <a:xfrm>
            <a:off x="471487" y="2355850"/>
            <a:ext cx="5243513" cy="424731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GB"/>
              <a:t>This home / school partnership agreement aims to illustrate how school and home can work together for the good of all children attending Dawn House School.</a:t>
            </a:r>
          </a:p>
          <a:p>
            <a:endParaRPr lang="en-GB"/>
          </a:p>
          <a:p>
            <a:r>
              <a:rPr lang="en-GB"/>
              <a:t>The agreement supports the policies and practices of the school.</a:t>
            </a:r>
          </a:p>
          <a:p>
            <a:endParaRPr lang="en-GB"/>
          </a:p>
          <a:p>
            <a:r>
              <a:rPr lang="en-GB"/>
              <a:t>You can see our key policies on our website  </a:t>
            </a:r>
            <a:r>
              <a:rPr lang="en-GB">
                <a:hlinkClick r:id="rId2"/>
              </a:rPr>
              <a:t>https://www.dawnhouseschool.org.uk/</a:t>
            </a:r>
            <a:endParaRPr lang="en-GB"/>
          </a:p>
          <a:p>
            <a:r>
              <a:rPr lang="en-GB"/>
              <a:t>and  they are  available for you to view when you visit.</a:t>
            </a:r>
          </a:p>
          <a:p>
            <a:endParaRPr lang="en-GB"/>
          </a:p>
          <a:p>
            <a:r>
              <a:rPr lang="en-GB"/>
              <a:t>There is some additional information about the Behaviours for Learning expected of pupils and how the adults in school support and model them. These were developed with pupil input.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E1460B-01EE-5B69-AF70-A33FFA4AB3DA}"/>
              </a:ext>
            </a:extLst>
          </p:cNvPr>
          <p:cNvSpPr txBox="1"/>
          <p:nvPr/>
        </p:nvSpPr>
        <p:spPr>
          <a:xfrm>
            <a:off x="471487" y="262890"/>
            <a:ext cx="11466513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/>
              <a:t>                                                                                                           </a:t>
            </a:r>
          </a:p>
          <a:p>
            <a:r>
              <a:rPr lang="en-GB" sz="2400"/>
              <a:t>                                                                                   HOME /SCHOOL PARTNERSHIP AGREEMENT</a:t>
            </a:r>
          </a:p>
          <a:p>
            <a:r>
              <a:rPr lang="en-GB" sz="2400"/>
              <a:t>                                                                                   2023-2024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6A57B5-3527-61AF-77AB-DED195C0C420}"/>
              </a:ext>
            </a:extLst>
          </p:cNvPr>
          <p:cNvSpPr txBox="1"/>
          <p:nvPr/>
        </p:nvSpPr>
        <p:spPr>
          <a:xfrm>
            <a:off x="6586537" y="2355850"/>
            <a:ext cx="5351463" cy="424731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GB"/>
              <a:t>Principal’s signature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Parent’s signature/s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Pupil’s signature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3EFDC8A8-17B9-3646-FB70-7AD8C70EA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275" y="2778024"/>
            <a:ext cx="1987203" cy="8477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D30F6C-B6AC-1508-D5B7-D8BBD513A0FF}"/>
              </a:ext>
            </a:extLst>
          </p:cNvPr>
          <p:cNvSpPr txBox="1"/>
          <p:nvPr/>
        </p:nvSpPr>
        <p:spPr>
          <a:xfrm>
            <a:off x="6772275" y="4247792"/>
            <a:ext cx="2009775" cy="873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B23B7-3051-E5A6-F07C-BD281C25DCA8}"/>
              </a:ext>
            </a:extLst>
          </p:cNvPr>
          <p:cNvSpPr txBox="1"/>
          <p:nvPr/>
        </p:nvSpPr>
        <p:spPr>
          <a:xfrm>
            <a:off x="6792565" y="5517692"/>
            <a:ext cx="2009775" cy="8735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1F746C-B926-0A54-4709-3AABB9CB0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996" y="578867"/>
            <a:ext cx="1185804" cy="142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4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DDA5C-6F49-D4F7-1444-F9246F600685}"/>
              </a:ext>
            </a:extLst>
          </p:cNvPr>
          <p:cNvSpPr txBox="1"/>
          <p:nvPr/>
        </p:nvSpPr>
        <p:spPr>
          <a:xfrm>
            <a:off x="619125" y="1038224"/>
            <a:ext cx="3686175" cy="545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74B58-71AF-61FE-1093-5F3B182DC11D}"/>
              </a:ext>
            </a:extLst>
          </p:cNvPr>
          <p:cNvSpPr txBox="1"/>
          <p:nvPr/>
        </p:nvSpPr>
        <p:spPr>
          <a:xfrm>
            <a:off x="47625" y="92162"/>
            <a:ext cx="401002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/>
              <a:t>School will…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28E1C-60D3-B3F0-D4F0-92933A56AB87}"/>
              </a:ext>
            </a:extLst>
          </p:cNvPr>
          <p:cNvSpPr txBox="1"/>
          <p:nvPr/>
        </p:nvSpPr>
        <p:spPr>
          <a:xfrm>
            <a:off x="47625" y="536982"/>
            <a:ext cx="4010025" cy="618630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Communicate regularly about your child  with home through emails from the tutor or core team: KS2-daily; KS3, 4 –weekly , and KS 5 when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If your child stays in our residential unit, contact will be made at least once a week .However you are very welcome to telephone whenever you want to, to talk to either your child or the staff.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In all cases if additional contact will be made if necessary to support the child.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Communicate regularly about the whole school news and events through the principal’s weekly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Communicate additional information through Parent 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Make every effort to forge good professional relationships with parents and carers.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Care for your child's safety and happiness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 Provide support for your child to meet the outcomes in their Education Healthcare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Set appropriate targets and help pupils to achieve those outcomes and their academic achievements.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Work with you and your child to plan for their Pathways to adulthood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Provide a curriculum that is appropriate, relevant and engaging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Listen and respond to your queries and concerns.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Listen and respond to pupil’s queries and concerns.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Actively seek parent and pupil’s views and participation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Provide appropriate information and guidance to you so that you can support your child.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Contact you if we are concerned about your child's attendance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Contact you if we are concerned about your child’s engagement or behaviour for learning.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3756A7-1CEC-008E-9C2B-66BB71C70EE0}"/>
              </a:ext>
            </a:extLst>
          </p:cNvPr>
          <p:cNvSpPr txBox="1"/>
          <p:nvPr/>
        </p:nvSpPr>
        <p:spPr>
          <a:xfrm>
            <a:off x="4152899" y="112014"/>
            <a:ext cx="390525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/>
              <a:t>Parents will…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122885-DC67-6B32-5112-5BBA39E773F3}"/>
              </a:ext>
            </a:extLst>
          </p:cNvPr>
          <p:cNvSpPr txBox="1"/>
          <p:nvPr/>
        </p:nvSpPr>
        <p:spPr>
          <a:xfrm>
            <a:off x="8305799" y="92162"/>
            <a:ext cx="368617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/>
              <a:t>Pupils will try to: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05C7CD-F276-5687-6F6A-3D4732DA3819}"/>
              </a:ext>
            </a:extLst>
          </p:cNvPr>
          <p:cNvSpPr txBox="1"/>
          <p:nvPr/>
        </p:nvSpPr>
        <p:spPr>
          <a:xfrm>
            <a:off x="4133851" y="547301"/>
            <a:ext cx="3924301" cy="618630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Maintain good communication links with school 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 Share any concerns and contribute to the child's development by sharing via, email or a telephone call with the tutor  or by sending a handle with care email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 Read all communications sent home by the school and respond where necessary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 Make sure the child is dressed in the correct uniform and brings their PE kit to school where necessary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Encourage  and support the child with:</a:t>
            </a:r>
          </a:p>
          <a:p>
            <a:r>
              <a:rPr lang="en-GB" sz="1200"/>
              <a:t>       -- Inclusion opportunities</a:t>
            </a:r>
          </a:p>
          <a:p>
            <a:r>
              <a:rPr lang="en-GB" sz="1200"/>
              <a:t>       - Social skills</a:t>
            </a:r>
          </a:p>
          <a:p>
            <a:r>
              <a:rPr lang="en-GB" sz="1200"/>
              <a:t>       - Independence  skills</a:t>
            </a:r>
          </a:p>
          <a:p>
            <a:r>
              <a:rPr lang="en-GB" sz="1200"/>
              <a:t>       - Developing good behaviour and behaviour for learning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Help your child to have good attendance at school; notify school if the child is absent; take holidays during the school holidays ( unless agreed with the principal)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Attend and contribute to your child’s Annual Review of their Education Health Care Plan.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Take advantage of Parent’s Day to communicate with staff about your child’s progress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Make sure communication with the school is respectful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Treat all members of the school community (pupils, staff and parents) with care and respect-model good behaviour when visiting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Understand that where possible communication  with staff should be during school hours, and although they may at times respond outside of those hours this can’t be expected.</a:t>
            </a:r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/>
          </a:p>
          <a:p>
            <a:endParaRPr lang="en-GB" sz="1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8A736-F8BD-6F8D-CFA9-7E8A60906AF5}"/>
              </a:ext>
            </a:extLst>
          </p:cNvPr>
          <p:cNvSpPr txBox="1"/>
          <p:nvPr/>
        </p:nvSpPr>
        <p:spPr>
          <a:xfrm>
            <a:off x="8267700" y="547301"/>
            <a:ext cx="3762374" cy="618630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Come to school unless they are 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 Listen to instructions from the adults at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Be safe, be kind and be in the right place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Follow the good behaviours for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Enjoy reward time with their friends by earning merits for working hard, and trying their best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 Wear the correct school uniform and bring my PE kit to school when I need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Hand in personal mobile devices including phones, internet accessible devices and devices with cameras (including smart watches and phones)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Tell an adult if they have a problem.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/>
              <a:t>Do their best work and ask for help if they need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endParaRPr lang="en-GB" sz="12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/>
          </a:p>
          <a:p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62707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9279FEFD-E618-E378-934B-00BF42A2A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53237"/>
              </p:ext>
            </p:extLst>
          </p:nvPr>
        </p:nvGraphicFramePr>
        <p:xfrm>
          <a:off x="628647" y="542926"/>
          <a:ext cx="10991854" cy="4061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5927">
                  <a:extLst>
                    <a:ext uri="{9D8B030D-6E8A-4147-A177-3AD203B41FA5}">
                      <a16:colId xmlns:a16="http://schemas.microsoft.com/office/drawing/2014/main" val="1643406940"/>
                    </a:ext>
                  </a:extLst>
                </a:gridCol>
                <a:gridCol w="5495927">
                  <a:extLst>
                    <a:ext uri="{9D8B030D-6E8A-4147-A177-3AD203B41FA5}">
                      <a16:colId xmlns:a16="http://schemas.microsoft.com/office/drawing/2014/main" val="2411371584"/>
                    </a:ext>
                  </a:extLst>
                </a:gridCol>
              </a:tblGrid>
              <a:tr h="291232">
                <a:tc>
                  <a:txBody>
                    <a:bodyPr/>
                    <a:lstStyle/>
                    <a:p>
                      <a:r>
                        <a:rPr lang="en-GB" sz="1400" b="0" i="0" kern="1200">
                          <a:solidFill>
                            <a:srgbClr val="FFFF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Examples of pupil expectations</a:t>
                      </a:r>
                      <a:endParaRPr lang="en-GB" sz="140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>
                          <a:solidFill>
                            <a:srgbClr val="FFFFCC"/>
                          </a:solidFill>
                        </a:rPr>
                        <a:t>Examples of how we will help pupils to learn how to behave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002802"/>
                  </a:ext>
                </a:extLst>
              </a:tr>
              <a:tr h="375689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Actively engage in their learning by listening, questioning, responding 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thinking.[engagement scale]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and respond positively to both written and verbal feedback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Respond positively to help and guidance about how to improve and develop.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Cooperate with everyone and respect different opinions and beliefs.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 communicate with anyone in a respectful way.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to accept things that are harmful to others.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 their concerns when things are not fair or equitable.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Own up and tell the truth [accepting one’s role in incidents etc]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 amends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Constantly modelling the highest standards of behaviour and professional conduct to all.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Modelling and teaching throughout the whole curriculum the required learning behaviours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Recognising and rewarding positive learning behaviours.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Teaching pupil’s positive ways to deal with conflict or differences of opinion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Encouraging pupils to be polite and assertive in responding to other pupils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Supporting pupils to develop the strategies to manage their own behaviour (including zones of regulation)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Understanding what kindness, for example, looks and sounds like.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Understanding all behaviour has consequences whether that be positive or negative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i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Encouraging self-reflection and restorative justice.</a:t>
                      </a:r>
                      <a:endParaRPr lang="en-GB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4194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988A7B7-976F-9449-4B70-887FAAD07437}"/>
              </a:ext>
            </a:extLst>
          </p:cNvPr>
          <p:cNvSpPr txBox="1"/>
          <p:nvPr/>
        </p:nvSpPr>
        <p:spPr>
          <a:xfrm>
            <a:off x="628648" y="101687"/>
            <a:ext cx="1110615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/>
              <a:t>Good Behaviours for Learning…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5EC2C887-4B34-542A-436F-FF35A6778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86058"/>
              </p:ext>
            </p:extLst>
          </p:nvPr>
        </p:nvGraphicFramePr>
        <p:xfrm>
          <a:off x="628647" y="4676525"/>
          <a:ext cx="10991854" cy="1924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5927">
                  <a:extLst>
                    <a:ext uri="{9D8B030D-6E8A-4147-A177-3AD203B41FA5}">
                      <a16:colId xmlns:a16="http://schemas.microsoft.com/office/drawing/2014/main" val="1495093810"/>
                    </a:ext>
                  </a:extLst>
                </a:gridCol>
                <a:gridCol w="5495927">
                  <a:extLst>
                    <a:ext uri="{9D8B030D-6E8A-4147-A177-3AD203B41FA5}">
                      <a16:colId xmlns:a16="http://schemas.microsoft.com/office/drawing/2014/main" val="3152244070"/>
                    </a:ext>
                  </a:extLst>
                </a:gridCol>
              </a:tblGrid>
              <a:tr h="199717">
                <a:tc gridSpan="2">
                  <a:txBody>
                    <a:bodyPr/>
                    <a:lstStyle/>
                    <a:p>
                      <a:r>
                        <a:rPr lang="en-GB" sz="1400" b="0" i="0" kern="1200">
                          <a:solidFill>
                            <a:srgbClr val="FFFF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expect all adults and pupils to share responsibility for our school by:</a:t>
                      </a:r>
                      <a:endParaRPr lang="en-GB" sz="1400">
                        <a:solidFill>
                          <a:srgbClr val="FFFFCC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680088"/>
                  </a:ext>
                </a:extLst>
              </a:tr>
              <a:tr h="161980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Walking calmly and quietly around school.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· Taking responsibility for our own belongings.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· Respecting the school environment, resources and others property.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·.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Respecting others right to personal space.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· Being courteous and polite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· Not hurting others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2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76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J.Burke</dc:creator>
  <cp:revision>1</cp:revision>
  <dcterms:created xsi:type="dcterms:W3CDTF">2022-08-29T13:26:08Z</dcterms:created>
  <dcterms:modified xsi:type="dcterms:W3CDTF">2024-02-22T17:46:04Z</dcterms:modified>
</cp:coreProperties>
</file>